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9" r:id="rId12"/>
    <p:sldId id="266" r:id="rId13"/>
    <p:sldId id="267" r:id="rId14"/>
    <p:sldId id="268" r:id="rId15"/>
    <p:sldId id="270" r:id="rId16"/>
  </p:sldIdLst>
  <p:sldSz cx="12192000" cy="6858000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46C83-1706-405E-A2CD-74F7B09E3D76}" type="datetimeFigureOut">
              <a:rPr lang="fr-FR" smtClean="0"/>
              <a:t>23/09/2020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9FECF-F057-4608-96FB-4C243A5891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778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B54962-1A31-4483-939D-F0C0CFAE9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50832E-CD32-4490-97CD-F537E15DE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89BEE9-ABA3-4561-87D3-C2136B12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77AC-1BA2-4F70-80D4-0DE11BD538EF}" type="datetime1">
              <a:rPr lang="fr-FR" smtClean="0"/>
              <a:t>23/09/2020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B9401D-6DC4-4CA1-A09B-31CE7CDBA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C6B295-B518-4D99-95EF-CF41B68E4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5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109571-D67D-4606-9BB7-00BEF9E0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6DF9A-38F0-46EC-B13A-30E7178E7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B29693-09CE-4D9B-A820-3457BC73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F0C5-D18F-4CA2-A53F-86A224CE3335}" type="datetime1">
              <a:rPr lang="fr-FR" smtClean="0"/>
              <a:t>23/09/2020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637E7D-4234-4E1E-9439-CD0C95ABA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5919AB-7287-4921-A9B8-2320A4C5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741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AD804-3D2A-4CD0-BE31-08603CBB6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44A82A-A45F-427A-8718-81537E9CC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AB76AB-79E6-4B18-A712-148AC1E06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4E34-A4E7-4360-943D-D18F0B74EA7A}" type="datetime1">
              <a:rPr lang="fr-FR" smtClean="0"/>
              <a:t>23/09/2020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EBA9C3-2CAD-429D-A1A1-17C18CBCC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C4E9E0-C1D1-4C93-8C59-D159DDCF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65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722409-F77B-406E-A46E-DA4B6C6DE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CA7063-309E-4ABA-B749-55B5F42A94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9120AE-742E-4505-B21C-E973F5D8B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D7F25F-7403-4A5A-ABA0-028F3FA4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E44D8-154F-4C8A-9BD1-2D3523DFEDCD}" type="datetime1">
              <a:rPr lang="fr-FR" smtClean="0"/>
              <a:t>23/09/2020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53B9E9-BF69-4074-8EFD-93DA7950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C3C2C4-3781-4FC3-903B-9A65497F0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97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5CA3E7-1CC8-4FFA-B86C-D7EE8F9A1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57D6DD-66BE-45A5-8B32-4EEF4572D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9D3B25-C41F-4673-B926-CF39B43A9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8F4FBB0-EA07-4A54-B181-580212DB1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897BFF-0160-4B09-B929-A3E6E84DBC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32880A-FBD8-43C0-A159-A13D15760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9367-8DFC-4C2F-8557-B5CF915A5E58}" type="datetime1">
              <a:rPr lang="fr-FR" smtClean="0"/>
              <a:t>23/09/2020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F848092-D09E-4899-90CA-BFD7CEDED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F77EA7-5BDF-4877-8D7F-EE339561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26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BF338-6BAB-4FF3-92BD-77BAB577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3E9522-0509-41B2-BA81-CEDD5927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757B-C495-464D-B505-04C7F5C91145}" type="datetime1">
              <a:rPr lang="fr-FR" smtClean="0"/>
              <a:t>23/09/2020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04BE30C-1BC1-4DD9-9D2C-3A18347E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A6A936-8C85-4169-8AC1-DFF8DD8D7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76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FCF255D-19CC-4866-BDB0-7E2C2FC02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73B76-4B5E-4746-9546-EC7989B7CA70}" type="datetime1">
              <a:rPr lang="fr-FR" smtClean="0"/>
              <a:t>23/09/2020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6555BB-7D5A-48A1-935D-5A3CB42E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32B112-5E61-4949-A6F4-28EBD6970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2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4F54B-393E-438C-B389-E863173D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F986CE-2CD8-4F49-B1C9-30AA7A5DC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41EB1D-7033-4B18-A83D-8E3488A72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EDB240-0557-48A7-AC19-2FEC7ED80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54F39-00BB-4309-BD17-45C285824DAE}" type="datetime1">
              <a:rPr lang="fr-FR" smtClean="0"/>
              <a:t>23/09/2020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A29F0C-363E-4FC1-8AA7-09622B399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29E804-34C5-4243-8740-5D21BB5B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013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92A1EF-3972-453B-8415-BBA25DDB5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DD3473B-2E82-4628-8D6E-64504A4EF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AA8559-C539-4B43-BB13-516A94A84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1FDDCE-8857-47F1-BA99-D808F192D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DE43-B569-4A4F-8640-85784C49E8BF}" type="datetime1">
              <a:rPr lang="fr-FR" smtClean="0"/>
              <a:t>23/09/2020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5944F8-8DFC-413A-87A3-C68D2816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E850AF-FD85-42BE-B2F1-CFD9C44E3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01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4B637-54D4-46E6-9894-9CDBF19B1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0347E8-7DEF-4298-A80B-B47048F14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63F07A-5E78-451B-8BF9-0F75BD6A7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B79D-6706-4FCF-B541-FFE38CEFEA76}" type="datetime1">
              <a:rPr lang="fr-FR" smtClean="0"/>
              <a:t>23/09/2020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F806F6-577E-4B71-9580-01180439B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1C2C3D-9206-47FA-8096-57C529B7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84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5909BBD-3BB4-4A23-AE6C-A0DA64D1D4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52057F-2A0B-4CB8-9D42-4E04A2B3E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35EFFE-CFB4-4644-A52B-35BFE4984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A2DA-150A-4074-87FA-7D4B2893967D}" type="datetime1">
              <a:rPr lang="fr-FR" smtClean="0"/>
              <a:t>23/09/2020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4B07A2-D712-45E1-87D6-DD195EAE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2F1951-C389-4008-BB08-05B5544D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93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A11B42C-92AF-4CB5-AA4F-1238AB3C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E0644F-91F8-46DB-AC75-BDE01C862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92F925-C6FB-43A1-ADE6-CCBA54835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B0562-382F-4BB3-AF08-C78633D530CE}" type="datetime1">
              <a:rPr lang="fr-FR" smtClean="0"/>
              <a:t>23/09/2020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005B69-8967-4294-BED2-A7D54CE3C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F09364-B581-49E7-A7F1-CFB9F4ADA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2157C-8170-43B8-95A7-D6FB60477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65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2mFTry-1r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ailymotion.com/video/x9jt2w" TargetMode="External"/><Relationship Id="rId3" Type="http://schemas.openxmlformats.org/officeDocument/2006/relationships/hyperlink" Target="http://blogmotion.fr/internet/tout-sur-hadopi-sans-en-parler-2664" TargetMode="External"/><Relationship Id="rId7" Type="http://schemas.openxmlformats.org/officeDocument/2006/relationships/hyperlink" Target="http://www.assemblee-nationale.fr/histoire/peinedemort/#:~:text=Peine%20de%20mort&amp;text=Le%2018%20septembre%201981%2C%20par,Sceaux%2C%20ministre%20de%20la%20justice.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www.populationdata.net/tous-les-articles/pays/emirats-arabes-unis" TargetMode="Externa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096tsOF0aU" TargetMode="External"/><Relationship Id="rId2" Type="http://schemas.openxmlformats.org/officeDocument/2006/relationships/hyperlink" Target="https://www.dailymotion.com/video/x9jt2w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x3q7bCroyo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en.wikipedia.org/wiki/File:Madrid_Bullfight.JPG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ilymotion.com/video/x6f7ac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E6C2F5-8199-41CA-9A40-3A7D920F1D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La hiérarchie des normes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596373-BA00-4011-B0B0-8DE4D7F3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92062" y="6199632"/>
            <a:ext cx="440787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sz="1100" kern="120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C. Childs 09/2020 intro droit ter</a:t>
            </a:r>
          </a:p>
        </p:txBody>
      </p:sp>
    </p:spTree>
    <p:extLst>
      <p:ext uri="{BB962C8B-B14F-4D97-AF65-F5344CB8AC3E}">
        <p14:creationId xmlns:p14="http://schemas.microsoft.com/office/powerpoint/2010/main" val="3292016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99056-BF7B-443B-BAFE-1A6C7A989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 sz="4800"/>
              <a:t>La règle de droit : Comment est-elle?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F720C9-B90C-4CF6-B39D-65D106D99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r>
              <a:rPr lang="fr-FR" sz="2200" dirty="0">
                <a:solidFill>
                  <a:schemeClr val="bg1"/>
                </a:solidFill>
              </a:rPr>
              <a:t>Légitime </a:t>
            </a:r>
          </a:p>
          <a:p>
            <a:r>
              <a:rPr lang="fr-FR" sz="2200" dirty="0">
                <a:solidFill>
                  <a:schemeClr val="bg1"/>
                </a:solidFill>
              </a:rPr>
              <a:t>Générale </a:t>
            </a:r>
          </a:p>
          <a:p>
            <a:r>
              <a:rPr lang="fr-FR" sz="2200" dirty="0">
                <a:solidFill>
                  <a:schemeClr val="bg1"/>
                </a:solidFill>
              </a:rPr>
              <a:t>Abstraite </a:t>
            </a:r>
          </a:p>
          <a:p>
            <a:pPr marL="0" indent="0">
              <a:buNone/>
            </a:pPr>
            <a:endParaRPr lang="fr-FR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200" dirty="0">
                <a:solidFill>
                  <a:schemeClr val="bg1"/>
                </a:solidFill>
              </a:rPr>
              <a:t>Il faut des autorités compétentes pour la définir . </a:t>
            </a:r>
          </a:p>
          <a:p>
            <a:pPr marL="0" indent="0">
              <a:buNone/>
            </a:pPr>
            <a:endParaRPr lang="fr-FR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200" dirty="0">
                <a:solidFill>
                  <a:schemeClr val="bg1"/>
                </a:solidFill>
              </a:rPr>
              <a:t>Générale et Abstraite : pour pouvoir s’appliquer dans toutes les situations de la vie quotidienne.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EE3E7B-7126-4047-ABF5-15265C46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0" y="6199632"/>
            <a:ext cx="5010912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nl-NL">
                <a:solidFill>
                  <a:schemeClr val="tx1">
                    <a:alpha val="80000"/>
                  </a:schemeClr>
                </a:solidFill>
              </a:rPr>
              <a:t>C. Childs 09/2020 intro droit ter</a:t>
            </a:r>
            <a:endParaRPr lang="fr-FR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57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88DE41-29F1-4920-A390-2D8EF3282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 sz="4800"/>
              <a:t>La constitution : pourquoi est-elle si importante ?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9A9F4E-CCCF-4145-BE3A-B1DF299BE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Elle est basée sur </a:t>
            </a:r>
            <a:r>
              <a:rPr lang="fr-FR" sz="2400" dirty="0">
                <a:solidFill>
                  <a:schemeClr val="bg1"/>
                </a:solidFill>
                <a:highlight>
                  <a:srgbClr val="00FFFF"/>
                </a:highlight>
              </a:rPr>
              <a:t>l’Histoire , la Culture</a:t>
            </a:r>
            <a:r>
              <a:rPr lang="fr-FR" sz="2400" dirty="0">
                <a:solidFill>
                  <a:schemeClr val="bg1"/>
                </a:solidFill>
              </a:rPr>
              <a:t> du pays concerné</a:t>
            </a:r>
          </a:p>
          <a:p>
            <a:pPr lvl="1"/>
            <a:r>
              <a:rPr lang="fr-FR" dirty="0">
                <a:solidFill>
                  <a:schemeClr val="bg1"/>
                </a:solidFill>
              </a:rPr>
              <a:t>Etats-Unis : 17 Mai 1787 , G. Washington. </a:t>
            </a:r>
          </a:p>
          <a:p>
            <a:pPr marL="457200" lvl="1" indent="0">
              <a:buNone/>
            </a:pPr>
            <a:r>
              <a:rPr lang="fr-FR" dirty="0">
                <a:solidFill>
                  <a:schemeClr val="bg1"/>
                </a:solidFill>
              </a:rPr>
              <a:t>					( Déclaration d’</a:t>
            </a:r>
            <a:r>
              <a:rPr lang="fr-FR" dirty="0" err="1">
                <a:solidFill>
                  <a:schemeClr val="bg1"/>
                </a:solidFill>
              </a:rPr>
              <a:t>indépence</a:t>
            </a:r>
            <a:r>
              <a:rPr lang="fr-FR" dirty="0">
                <a:solidFill>
                  <a:schemeClr val="bg1"/>
                </a:solidFill>
              </a:rPr>
              <a:t> : 4 juillet 1976) </a:t>
            </a:r>
          </a:p>
          <a:p>
            <a:pPr marL="457200" lvl="1" indent="0">
              <a:buNone/>
            </a:pPr>
            <a:r>
              <a:rPr lang="fr-FR" dirty="0">
                <a:solidFill>
                  <a:schemeClr val="bg1"/>
                </a:solidFill>
                <a:highlight>
                  <a:srgbClr val="FFFF00"/>
                </a:highlight>
              </a:rPr>
              <a:t>Stricte séparation des pouvoirs . </a:t>
            </a:r>
          </a:p>
          <a:p>
            <a:pPr marL="457200" lvl="1" indent="0">
              <a:buNone/>
            </a:pPr>
            <a:endParaRPr lang="fr-FR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lvl="1"/>
            <a:r>
              <a:rPr lang="fr-FR" dirty="0">
                <a:solidFill>
                  <a:schemeClr val="bg1"/>
                </a:solidFill>
              </a:rPr>
              <a:t>France : Déclaration des droits de l’Homme et du Citoyen 1789</a:t>
            </a:r>
          </a:p>
          <a:p>
            <a:pPr lvl="2">
              <a:buFont typeface="Symbol" panose="05050102010706020507" pitchFamily="18" charset="2"/>
              <a:buChar char="Þ"/>
            </a:pPr>
            <a:r>
              <a:rPr lang="fr-FR" sz="2400" dirty="0">
                <a:solidFill>
                  <a:schemeClr val="bg1"/>
                </a:solidFill>
              </a:rPr>
              <a:t>Constitution du 4 octobre 1958 ( Texte écrit )</a:t>
            </a:r>
          </a:p>
          <a:p>
            <a:pPr marL="914400" lvl="2" indent="0">
              <a:buNone/>
            </a:pPr>
            <a:r>
              <a:rPr lang="fr-FR" sz="2400" dirty="0">
                <a:solidFill>
                  <a:schemeClr val="bg1"/>
                </a:solidFill>
              </a:rPr>
              <a:t>Objectifs 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bg1"/>
                </a:solidFill>
              </a:rPr>
              <a:t> Elle organise les pouvoirs publics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bg1"/>
                </a:solidFill>
              </a:rPr>
              <a:t> C’est une garantie des libertés et des droits des individus.</a:t>
            </a:r>
          </a:p>
          <a:p>
            <a:pPr marL="457200" lvl="1" indent="0">
              <a:buNone/>
            </a:pPr>
            <a:endParaRPr lang="fr-FR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EC7BD2D1-DAD4-45F6-AF76-1ECB779E5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092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26092C3E-6035-4AAB-8159-1E7A9CDA9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054FEB-7584-4E3E-850F-CAFB3B267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5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A60259-2315-4E3B-8CBD-019E9648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 sz="4800"/>
              <a:t>La constution : un concept fondamental</a:t>
            </a:r>
          </a:p>
        </p:txBody>
      </p:sp>
      <p:sp>
        <p:nvSpPr>
          <p:cNvPr id="12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584906-5215-4E6B-92C5-5D76109D8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 concept de constitution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bg1"/>
                </a:solidFill>
              </a:rPr>
              <a:t>	Notion centrale : c’est une 	NORME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bg1"/>
                </a:solidFill>
              </a:rPr>
              <a:t>						Norme FONDAMENTALE </a:t>
            </a:r>
          </a:p>
          <a:p>
            <a:r>
              <a:rPr lang="fr-FR" sz="2000" dirty="0">
                <a:solidFill>
                  <a:schemeClr val="bg1"/>
                </a:solidFill>
                <a:hlinkClick r:id="rId2"/>
              </a:rPr>
              <a:t>https://youtu.be/P2mFTry-1r4</a:t>
            </a:r>
            <a:endParaRPr lang="fr-FR" sz="2000" dirty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chemeClr val="bg1"/>
                </a:solidFill>
              </a:rPr>
              <a:t>=&gt; toutes les autres normes lui son subordonnées</a:t>
            </a:r>
          </a:p>
          <a:p>
            <a:pPr lvl="1"/>
            <a:r>
              <a:rPr lang="fr-FR" sz="2000" dirty="0">
                <a:solidFill>
                  <a:schemeClr val="bg1"/>
                </a:solidFill>
              </a:rPr>
              <a:t>Elle définit les relations entre les administrations , les institutions + les relations entre elles </a:t>
            </a:r>
          </a:p>
          <a:p>
            <a:pPr lvl="1"/>
            <a:r>
              <a:rPr lang="fr-FR" sz="2000" dirty="0">
                <a:solidFill>
                  <a:schemeClr val="bg1"/>
                </a:solidFill>
              </a:rPr>
              <a:t>Législatif ( Parlement ) – Exécutif – Judiciaire ( Juridictions , Juges ..)</a:t>
            </a:r>
          </a:p>
          <a:p>
            <a:pPr lvl="1"/>
            <a:r>
              <a:rPr lang="fr-FR" sz="2000" dirty="0">
                <a:solidFill>
                  <a:schemeClr val="bg1"/>
                </a:solidFill>
              </a:rPr>
              <a:t>Bloc de constitutionnalité ( nouveau : Environnement – Corps de la constitution : révision constitutionnelle).</a:t>
            </a:r>
          </a:p>
          <a:p>
            <a:pPr lvl="1"/>
            <a:endParaRPr lang="fr-FR" sz="2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58AC67-5345-4677-9E3E-BF5C4F678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159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CA2523-E882-4730-B4A2-90E0C7FEA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Hiérarchie des normes  </a:t>
            </a:r>
          </a:p>
        </p:txBody>
      </p:sp>
      <p:pic>
        <p:nvPicPr>
          <p:cNvPr id="5" name="Espace réservé du contenu 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851A24C4-6209-458C-A7F3-BEE7CCAFF5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7679" y="1586021"/>
            <a:ext cx="2481304" cy="2183547"/>
          </a:xfrm>
        </p:spPr>
      </p:pic>
      <p:pic>
        <p:nvPicPr>
          <p:cNvPr id="13" name="Image 12" descr="Une image contenant signe&#10;&#10;Description générée automatiquement">
            <a:extLst>
              <a:ext uri="{FF2B5EF4-FFF2-40B4-BE49-F238E27FC236}">
                <a16:creationId xmlns:a16="http://schemas.microsoft.com/office/drawing/2014/main" id="{C608010F-C203-4564-A48A-294FE8197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06782" y="1767374"/>
            <a:ext cx="1905000" cy="1905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9BB9172-0033-4E24-9A5D-254C8A17CA2B}"/>
              </a:ext>
            </a:extLst>
          </p:cNvPr>
          <p:cNvSpPr txBox="1"/>
          <p:nvPr/>
        </p:nvSpPr>
        <p:spPr>
          <a:xfrm>
            <a:off x="7606782" y="367237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5" tooltip="https://www.populationdata.net/tous-les-articles/pays/emirats-arabes-unis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6" tooltip="https://creativecommons.org/licenses/by-nc/3.0/"/>
              </a:rPr>
              <a:t>CC BY-NC</a:t>
            </a:r>
            <a:endParaRPr lang="fr-FR" sz="90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D45D4E-E75A-4CA7-A366-22289F5F24F0}"/>
              </a:ext>
            </a:extLst>
          </p:cNvPr>
          <p:cNvSpPr txBox="1"/>
          <p:nvPr/>
        </p:nvSpPr>
        <p:spPr>
          <a:xfrm>
            <a:off x="6214187" y="4469378"/>
            <a:ext cx="44227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7"/>
              </a:rPr>
              <a:t>http://www.assemblee-nationale.fr/histoire/peinedemort/#:~:text=Peine%20de%20mort&amp;text=Le%2018%20septembre%201981%2C%20par,Sceaux%2C%20ministre%20de%20la%20justice.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8827831-F64E-4337-B3E1-10D03C602F7B}"/>
              </a:ext>
            </a:extLst>
          </p:cNvPr>
          <p:cNvSpPr txBox="1"/>
          <p:nvPr/>
        </p:nvSpPr>
        <p:spPr>
          <a:xfrm>
            <a:off x="519133" y="4589688"/>
            <a:ext cx="2978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8"/>
              </a:rPr>
              <a:t>https://www.dailymotion.com/video/x9jt2w</a:t>
            </a:r>
            <a:endParaRPr lang="fr-FR" dirty="0"/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F6862F04-5435-4CD2-BBA5-7FA1C9AE6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75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06EDD7C-BF2F-45CD-B874-EECDECA8AD29}"/>
              </a:ext>
            </a:extLst>
          </p:cNvPr>
          <p:cNvSpPr txBox="1"/>
          <p:nvPr/>
        </p:nvSpPr>
        <p:spPr>
          <a:xfrm>
            <a:off x="2910980" y="515626"/>
            <a:ext cx="659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/>
              </a:rPr>
              <a:t>https://www.dailymotion.com/video/x9jt2w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6AE3A5-A333-46EF-903E-CEC8E81DAFC0}"/>
              </a:ext>
            </a:extLst>
          </p:cNvPr>
          <p:cNvSpPr txBox="1"/>
          <p:nvPr/>
        </p:nvSpPr>
        <p:spPr>
          <a:xfrm>
            <a:off x="931178" y="1023457"/>
            <a:ext cx="75668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1/ Est-ce que la « LOI » est incontestable? </a:t>
            </a:r>
          </a:p>
          <a:p>
            <a:endParaRPr lang="fr-FR" dirty="0"/>
          </a:p>
          <a:p>
            <a:r>
              <a:rPr lang="fr-FR" dirty="0"/>
              <a:t>2/ Constitution / Loi : quelle hiérarchie? </a:t>
            </a:r>
          </a:p>
          <a:p>
            <a:endParaRPr lang="fr-FR" dirty="0"/>
          </a:p>
          <a:p>
            <a:r>
              <a:rPr lang="fr-FR" dirty="0"/>
              <a:t>3/ Peut – on aisément modifier la Constitution française ? </a:t>
            </a:r>
          </a:p>
          <a:p>
            <a:r>
              <a:rPr lang="fr-FR" dirty="0"/>
              <a:t>Et la Constitution britannique? </a:t>
            </a:r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004242-62EF-4D8E-8804-2947A36B3A3D}"/>
              </a:ext>
            </a:extLst>
          </p:cNvPr>
          <p:cNvSpPr txBox="1"/>
          <p:nvPr/>
        </p:nvSpPr>
        <p:spPr>
          <a:xfrm>
            <a:off x="2910980" y="3331781"/>
            <a:ext cx="49578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1/ non. </a:t>
            </a:r>
          </a:p>
          <a:p>
            <a:endParaRPr lang="fr-FR" dirty="0"/>
          </a:p>
          <a:p>
            <a:r>
              <a:rPr lang="fr-FR" dirty="0"/>
              <a:t>2/ la Constitution est LA « NORME FONDAMENTALE », donc au – dessus de la LOI !</a:t>
            </a:r>
          </a:p>
          <a:p>
            <a:endParaRPr lang="fr-FR" dirty="0"/>
          </a:p>
          <a:p>
            <a:r>
              <a:rPr lang="fr-FR" dirty="0"/>
              <a:t>3/ Française non .</a:t>
            </a:r>
          </a:p>
          <a:p>
            <a:r>
              <a:rPr lang="fr-FR" dirty="0"/>
              <a:t>Britannique plus délicat ( chambre des Lords et chambre des communes + pas de constitution écrite )</a:t>
            </a:r>
          </a:p>
          <a:p>
            <a:r>
              <a:rPr lang="fr-FR" dirty="0">
                <a:hlinkClick r:id="rId3"/>
              </a:rPr>
              <a:t>https://youtu.be/F096tsOF0aU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212CA1C-6E80-42EA-A030-BCFCF4B6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9BDFF4-DCE1-48AF-8EED-8D810E0919E2}"/>
              </a:ext>
            </a:extLst>
          </p:cNvPr>
          <p:cNvSpPr txBox="1"/>
          <p:nvPr/>
        </p:nvSpPr>
        <p:spPr>
          <a:xfrm>
            <a:off x="8590327" y="3657600"/>
            <a:ext cx="18959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FFFF00"/>
                </a:highlight>
              </a:rPr>
              <a:t>=&gt; Quelle hiérarchie des normes ? </a:t>
            </a:r>
          </a:p>
          <a:p>
            <a:endParaRPr lang="fr-FR" dirty="0"/>
          </a:p>
          <a:p>
            <a:r>
              <a:rPr lang="fr-FR" dirty="0"/>
              <a:t>Cf Textes : pyramide de Kelsen</a:t>
            </a:r>
          </a:p>
        </p:txBody>
      </p:sp>
    </p:spTree>
    <p:extLst>
      <p:ext uri="{BB962C8B-B14F-4D97-AF65-F5344CB8AC3E}">
        <p14:creationId xmlns:p14="http://schemas.microsoft.com/office/powerpoint/2010/main" val="26295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83A428C-0D51-4BED-BB33-AB84312F90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FB8E97-87F4-4924-8784-FFA15A3F4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075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6EB8BA-E540-4741-A750-61662A175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/>
              <a:t>Le Conseil constitutionnel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010B8A-31D1-4B2F-977B-E72E1A4C9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r>
              <a:rPr lang="fr-FR" sz="2200">
                <a:solidFill>
                  <a:schemeClr val="bg1"/>
                </a:solidFill>
              </a:rPr>
              <a:t>Qui siège au conseil constitutionnel? </a:t>
            </a:r>
          </a:p>
          <a:p>
            <a:r>
              <a:rPr lang="fr-FR" sz="2200">
                <a:solidFill>
                  <a:schemeClr val="bg1"/>
                </a:solidFill>
              </a:rPr>
              <a:t>Combien sont-ils ? </a:t>
            </a:r>
          </a:p>
          <a:p>
            <a:r>
              <a:rPr lang="fr-FR" sz="2200">
                <a:solidFill>
                  <a:schemeClr val="bg1"/>
                </a:solidFill>
              </a:rPr>
              <a:t>Où siègent – ils ? </a:t>
            </a:r>
          </a:p>
          <a:p>
            <a:r>
              <a:rPr lang="fr-FR" sz="2200">
                <a:solidFill>
                  <a:schemeClr val="bg1"/>
                </a:solidFill>
              </a:rPr>
              <a:t>Comment sont-ils désignés? </a:t>
            </a:r>
          </a:p>
          <a:p>
            <a:pPr lvl="1"/>
            <a:r>
              <a:rPr lang="fr-FR" sz="2200">
                <a:solidFill>
                  <a:schemeClr val="bg1"/>
                </a:solidFill>
              </a:rPr>
              <a:t>Nommés / de Droit. </a:t>
            </a:r>
          </a:p>
          <a:p>
            <a:r>
              <a:rPr lang="fr-FR" sz="2200">
                <a:solidFill>
                  <a:schemeClr val="bg1"/>
                </a:solidFill>
              </a:rPr>
              <a:t>Qui peut «  SAISIR » le Conseil Constitutionnel? Comment s’appelle cela ? </a:t>
            </a:r>
          </a:p>
          <a:p>
            <a:r>
              <a:rPr lang="fr-FR" sz="2200">
                <a:solidFill>
                  <a:schemeClr val="bg1"/>
                </a:solidFill>
              </a:rPr>
              <a:t>Quelles sont les autres tâche du Conseil Constitutionnel?</a:t>
            </a:r>
          </a:p>
          <a:p>
            <a:endParaRPr lang="fr-FR" sz="2200">
              <a:solidFill>
                <a:schemeClr val="bg1"/>
              </a:solidFill>
            </a:endParaRPr>
          </a:p>
          <a:p>
            <a:r>
              <a:rPr lang="fr-FR" sz="2200">
                <a:solidFill>
                  <a:schemeClr val="bg1"/>
                </a:solidFill>
                <a:hlinkClick r:id="rId2"/>
              </a:rPr>
              <a:t>https://youtu.be/x3q7bCroyog</a:t>
            </a:r>
            <a:r>
              <a:rPr lang="fr-FR" sz="2200">
                <a:solidFill>
                  <a:schemeClr val="bg1"/>
                </a:solidFill>
              </a:rPr>
              <a:t> </a:t>
            </a:r>
          </a:p>
          <a:p>
            <a:pPr lvl="1"/>
            <a:endParaRPr lang="fr-FR" sz="2200">
              <a:solidFill>
                <a:schemeClr val="bg1"/>
              </a:solidFill>
            </a:endParaRPr>
          </a:p>
          <a:p>
            <a:pPr lvl="1"/>
            <a:endParaRPr lang="fr-FR" sz="220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2F90C9-8559-4F19-9E99-9233AE06E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41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882E7F-C8BB-41A3-B770-89A77E5C2DF0}"/>
              </a:ext>
            </a:extLst>
          </p:cNvPr>
          <p:cNvSpPr txBox="1"/>
          <p:nvPr/>
        </p:nvSpPr>
        <p:spPr>
          <a:xfrm>
            <a:off x="5205504" y="616963"/>
            <a:ext cx="6502400" cy="2921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fr-F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&gt; Constitué de </a:t>
            </a:r>
            <a:r>
              <a:rPr lang="fr-FR" sz="2400" dirty="0">
                <a:highlight>
                  <a:srgbClr val="FFFF00"/>
                </a:highlight>
              </a:rPr>
              <a:t>9 sages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&gt; Ils sont renouvelés par tier tous les 3 ans.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400" dirty="0" err="1">
                <a:highlight>
                  <a:srgbClr val="00FFFF"/>
                </a:highlight>
              </a:rPr>
              <a:t>Designés</a:t>
            </a:r>
            <a:r>
              <a:rPr lang="fr-FR" sz="2400" dirty="0">
                <a:highlight>
                  <a:srgbClr val="00FFFF"/>
                </a:highlight>
              </a:rPr>
              <a:t> par :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Président de la République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Pdt. Sénat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Pdt. </a:t>
            </a:r>
            <a:r>
              <a:rPr lang="fr-FR" sz="2400" dirty="0" err="1"/>
              <a:t>Ass</a:t>
            </a:r>
            <a:r>
              <a:rPr lang="fr-FR" sz="2400" dirty="0"/>
              <a:t>. Nationale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fr-FR" sz="2400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Pdt. De la République désigne :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Pdt. Du conseil constitutionnel.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fr-FR" sz="2400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r-FR" sz="2400" dirty="0">
                <a:highlight>
                  <a:srgbClr val="00FFFF"/>
                </a:highlight>
              </a:rPr>
              <a:t>Membres de droit: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Anciens Présidents de la République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fr-F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r-FR" sz="24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8084403-B46C-44F9-AD84-41B28FB5A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 conseil constitutionnel ( partie 2) 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F83094BD-0BC7-4C8E-A635-A7592774A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77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E56094-E201-4A30-B4DC-0C913AFF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 dirty="0"/>
              <a:t>Le conseil constitutionnel (partie 3)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B293A62-3B8C-4A1C-8D7F-14760149EA2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  <a:prstGeom prst="rect">
            <a:avLst/>
          </a:prstGeom>
        </p:spPr>
        <p:txBody>
          <a:bodyPr rtlCol="0" anchor="ctr">
            <a:normAutofit fontScale="40000" lnSpcReduction="20000"/>
          </a:bodyPr>
          <a:lstStyle/>
          <a:p>
            <a:pPr>
              <a:spcAft>
                <a:spcPts val="600"/>
              </a:spcAft>
            </a:pPr>
            <a:r>
              <a:rPr lang="fr-FR" sz="3400" dirty="0">
                <a:solidFill>
                  <a:schemeClr val="bg1"/>
                </a:solidFill>
                <a:highlight>
                  <a:srgbClr val="FF00FF"/>
                </a:highlight>
              </a:rPr>
              <a:t>Utilité / Rôles :</a:t>
            </a:r>
          </a:p>
          <a:p>
            <a:pPr>
              <a:spcAft>
                <a:spcPts val="600"/>
              </a:spcAft>
            </a:pPr>
            <a:endParaRPr lang="fr-FR" sz="4400" dirty="0">
              <a:solidFill>
                <a:schemeClr val="bg1"/>
              </a:solidFill>
              <a:highlight>
                <a:srgbClr val="00FFFF"/>
              </a:highlight>
            </a:endParaRPr>
          </a:p>
          <a:p>
            <a:pPr>
              <a:spcAft>
                <a:spcPts val="600"/>
              </a:spcAft>
            </a:pPr>
            <a:r>
              <a:rPr lang="fr-FR" sz="4400" dirty="0">
                <a:solidFill>
                  <a:schemeClr val="bg1"/>
                </a:solidFill>
                <a:highlight>
                  <a:srgbClr val="00FFFF"/>
                </a:highlight>
              </a:rPr>
              <a:t>&gt; Saisine </a:t>
            </a:r>
            <a:r>
              <a:rPr lang="fr-FR" sz="4400" dirty="0">
                <a:solidFill>
                  <a:schemeClr val="bg1"/>
                </a:solidFill>
              </a:rPr>
              <a:t>possible par :</a:t>
            </a:r>
          </a:p>
          <a:p>
            <a:pPr>
              <a:spcAft>
                <a:spcPts val="600"/>
              </a:spcAft>
            </a:pPr>
            <a:r>
              <a:rPr lang="fr-FR" sz="4400" dirty="0">
                <a:solidFill>
                  <a:schemeClr val="bg1"/>
                </a:solidFill>
              </a:rPr>
              <a:t>	Avant : les « 4 Présidents » </a:t>
            </a:r>
          </a:p>
          <a:p>
            <a:pPr>
              <a:spcAft>
                <a:spcPts val="600"/>
              </a:spcAft>
            </a:pPr>
            <a:r>
              <a:rPr lang="fr-FR" sz="4400" dirty="0">
                <a:solidFill>
                  <a:schemeClr val="bg1"/>
                </a:solidFill>
              </a:rPr>
              <a:t>	maintenant aussi : députés ou sénateurs. </a:t>
            </a:r>
          </a:p>
          <a:p>
            <a:pPr>
              <a:spcAft>
                <a:spcPts val="600"/>
              </a:spcAft>
            </a:pPr>
            <a:r>
              <a:rPr lang="fr-FR" sz="4400" dirty="0">
                <a:solidFill>
                  <a:schemeClr val="bg1"/>
                </a:solidFill>
              </a:rPr>
              <a:t>	depuis 2008: tout citoyen. </a:t>
            </a:r>
          </a:p>
          <a:p>
            <a:pPr>
              <a:spcAft>
                <a:spcPts val="600"/>
              </a:spcAft>
            </a:pPr>
            <a:r>
              <a:rPr lang="fr-FR" sz="4400" dirty="0">
                <a:solidFill>
                  <a:schemeClr val="bg1"/>
                </a:solidFill>
              </a:rPr>
              <a:t>=&gt; </a:t>
            </a:r>
            <a:r>
              <a:rPr lang="fr-FR" sz="4400" dirty="0">
                <a:solidFill>
                  <a:schemeClr val="bg1"/>
                </a:solidFill>
                <a:highlight>
                  <a:srgbClr val="C0C0C0"/>
                </a:highlight>
              </a:rPr>
              <a:t>QPC : Question prioritaire de constitutionnalité. </a:t>
            </a:r>
          </a:p>
          <a:p>
            <a:pPr>
              <a:spcAft>
                <a:spcPts val="600"/>
              </a:spcAft>
            </a:pPr>
            <a:endParaRPr lang="fr-FR" sz="44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4400" dirty="0">
                <a:solidFill>
                  <a:schemeClr val="bg1"/>
                </a:solidFill>
              </a:rPr>
              <a:t>&gt; Surveillance </a:t>
            </a:r>
            <a:r>
              <a:rPr lang="fr-FR" sz="4400" dirty="0">
                <a:solidFill>
                  <a:schemeClr val="bg1"/>
                </a:solidFill>
                <a:highlight>
                  <a:srgbClr val="00FFFF"/>
                </a:highlight>
              </a:rPr>
              <a:t>élections</a:t>
            </a:r>
          </a:p>
          <a:p>
            <a:pPr>
              <a:spcAft>
                <a:spcPts val="600"/>
              </a:spcAft>
            </a:pPr>
            <a:r>
              <a:rPr lang="fr-FR" sz="4400" dirty="0">
                <a:solidFill>
                  <a:schemeClr val="bg1"/>
                </a:solidFill>
              </a:rPr>
              <a:t>( Parrainages d’élus à recueillir. … )</a:t>
            </a:r>
          </a:p>
          <a:p>
            <a:pPr>
              <a:spcAft>
                <a:spcPts val="600"/>
              </a:spcAft>
            </a:pPr>
            <a:endParaRPr lang="fr-FR" sz="34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fr-FR" sz="17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fr-FR" sz="17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fr-FR" sz="1700" dirty="0">
              <a:solidFill>
                <a:schemeClr val="bg1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484AA1-6368-4A53-93CB-A83E786A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397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4A57A1-6AA7-4543-898A-4AA4387BF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 sz="4800"/>
              <a:t>Cf . Textes.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15FD5D-DF1C-4C55-839F-C4EBD30CA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r>
              <a:rPr lang="fr-FR" sz="2200" dirty="0">
                <a:solidFill>
                  <a:schemeClr val="bg1"/>
                </a:solidFill>
              </a:rPr>
              <a:t>Q19 &gt; Vérifier qu’une loi , un règlement est en accord avec la norme la plus élevée de la règle de droit. </a:t>
            </a:r>
          </a:p>
          <a:p>
            <a:r>
              <a:rPr lang="fr-FR" sz="2200" dirty="0">
                <a:solidFill>
                  <a:schemeClr val="bg1"/>
                </a:solidFill>
              </a:rPr>
              <a:t>Q20&gt; La NORME FONDAMENTALE doit toujours être respectée. </a:t>
            </a:r>
          </a:p>
          <a:p>
            <a:r>
              <a:rPr lang="fr-FR" sz="2200" dirty="0">
                <a:solidFill>
                  <a:schemeClr val="bg1"/>
                </a:solidFill>
              </a:rPr>
              <a:t>Q21 &gt; </a:t>
            </a:r>
          </a:p>
          <a:p>
            <a:pPr lvl="1"/>
            <a:r>
              <a:rPr lang="fr-FR" sz="2200" dirty="0">
                <a:solidFill>
                  <a:schemeClr val="bg1"/>
                </a:solidFill>
              </a:rPr>
              <a:t>USA : La cours suprême. </a:t>
            </a:r>
          </a:p>
          <a:p>
            <a:pPr lvl="1"/>
            <a:r>
              <a:rPr lang="fr-FR" sz="2200" dirty="0">
                <a:solidFill>
                  <a:schemeClr val="bg1"/>
                </a:solidFill>
              </a:rPr>
              <a:t>France : Conseil constitutionnel depuis 1971 ( même si la </a:t>
            </a:r>
            <a:r>
              <a:rPr lang="fr-FR" sz="2200" dirty="0" err="1">
                <a:solidFill>
                  <a:schemeClr val="bg1"/>
                </a:solidFill>
              </a:rPr>
              <a:t>Constituion</a:t>
            </a:r>
            <a:r>
              <a:rPr lang="fr-FR" sz="2200" dirty="0">
                <a:solidFill>
                  <a:schemeClr val="bg1"/>
                </a:solidFill>
              </a:rPr>
              <a:t> existe depuis 1958 )</a:t>
            </a:r>
          </a:p>
          <a:p>
            <a:pPr lvl="1"/>
            <a:r>
              <a:rPr lang="fr-FR" sz="2200" dirty="0">
                <a:solidFill>
                  <a:schemeClr val="bg1"/>
                </a:solidFill>
              </a:rPr>
              <a:t>Q22&gt; QPC ou saisine par </a:t>
            </a:r>
            <a:r>
              <a:rPr lang="fr-FR" sz="2200" dirty="0" err="1">
                <a:solidFill>
                  <a:schemeClr val="bg1"/>
                </a:solidFill>
              </a:rPr>
              <a:t>Ass</a:t>
            </a:r>
            <a:r>
              <a:rPr lang="fr-FR" sz="2200" dirty="0">
                <a:solidFill>
                  <a:schemeClr val="bg1"/>
                </a:solidFill>
              </a:rPr>
              <a:t> Nat ou Sénat. </a:t>
            </a:r>
          </a:p>
          <a:p>
            <a:pPr lvl="1"/>
            <a:endParaRPr lang="fr-FR" sz="2200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BD7F3C-9AEB-4E21-ACA6-54348255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528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958765-4CC9-486B-96B7-0E0BE8F8C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4" y="2871982"/>
            <a:ext cx="4245428" cy="3181684"/>
          </a:xfrm>
        </p:spPr>
        <p:txBody>
          <a:bodyPr anchor="t">
            <a:normAutofit/>
          </a:bodyPr>
          <a:lstStyle/>
          <a:p>
            <a:r>
              <a:rPr lang="fr-FR" sz="1800" dirty="0"/>
              <a:t>Débats dans l’opinion publique :</a:t>
            </a:r>
          </a:p>
          <a:p>
            <a:pPr marL="0" indent="0">
              <a:buNone/>
            </a:pPr>
            <a:endParaRPr lang="fr-FR" sz="1800" dirty="0"/>
          </a:p>
          <a:p>
            <a:endParaRPr lang="fr-FR" sz="1800" dirty="0"/>
          </a:p>
          <a:p>
            <a:endParaRPr lang="fr-FR" sz="18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86541C6-61B1-4DAA-B57A-EAF3F24F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33310" y="1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pièce, ordinateur&#10;&#10;Description générée automatiquement">
            <a:extLst>
              <a:ext uri="{FF2B5EF4-FFF2-40B4-BE49-F238E27FC236}">
                <a16:creationId xmlns:a16="http://schemas.microsoft.com/office/drawing/2014/main" id="{7622CB0A-030B-4D37-AE8E-6F7A23291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2" r="-2" b="15478"/>
          <a:stretch/>
        </p:blipFill>
        <p:spPr>
          <a:xfrm>
            <a:off x="5142944" y="3"/>
            <a:ext cx="6069184" cy="283978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1750011-2006-46BB-AFDE-C6E461752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93989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Image 6" descr="Une image contenant extérieur, sport, personne, homme&#10;&#10;Description générée automatiquement">
            <a:extLst>
              <a:ext uri="{FF2B5EF4-FFF2-40B4-BE49-F238E27FC236}">
                <a16:creationId xmlns:a16="http://schemas.microsoft.com/office/drawing/2014/main" id="{9B5B97EA-423C-4AD2-A4F7-0B5D2501C8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240" r="1" b="1"/>
          <a:stretch/>
        </p:blipFill>
        <p:spPr>
          <a:xfrm>
            <a:off x="7190587" y="3124784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3044952" y="0"/>
                </a:moveTo>
                <a:cubicBezTo>
                  <a:pt x="3780687" y="0"/>
                  <a:pt x="4455477" y="260939"/>
                  <a:pt x="4981824" y="695319"/>
                </a:cubicBezTo>
                <a:lnTo>
                  <a:pt x="5001415" y="713124"/>
                </a:lnTo>
                <a:lnTo>
                  <a:pt x="5001415" y="3733214"/>
                </a:lnTo>
                <a:lnTo>
                  <a:pt x="81043" y="3733214"/>
                </a:lnTo>
                <a:lnTo>
                  <a:pt x="61862" y="3658617"/>
                </a:lnTo>
                <a:cubicBezTo>
                  <a:pt x="21301" y="3460397"/>
                  <a:pt x="0" y="3255162"/>
                  <a:pt x="0" y="3044952"/>
                </a:cubicBezTo>
                <a:cubicBezTo>
                  <a:pt x="0" y="1363271"/>
                  <a:pt x="1363271" y="0"/>
                  <a:pt x="3044952" y="0"/>
                </a:cubicBezTo>
                <a:close/>
              </a:path>
            </a:pathLst>
          </a:cu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00F260B-4B95-4346-ACFF-D1F4E1F2F196}"/>
              </a:ext>
            </a:extLst>
          </p:cNvPr>
          <p:cNvSpPr txBox="1"/>
          <p:nvPr/>
        </p:nvSpPr>
        <p:spPr>
          <a:xfrm>
            <a:off x="5757681" y="5371211"/>
            <a:ext cx="2472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/>
              <a:t>Doc. 13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5DDEAA-169E-4E4F-B0E0-80857849EB87}"/>
              </a:ext>
            </a:extLst>
          </p:cNvPr>
          <p:cNvSpPr txBox="1"/>
          <p:nvPr/>
        </p:nvSpPr>
        <p:spPr>
          <a:xfrm>
            <a:off x="9609241" y="6657945"/>
            <a:ext cx="258275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4" tooltip="http://en.wikipedia.org/wiki/File:Madrid_Bullfight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F31705AA-6510-42C0-9134-36E221B59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C. Childs 09/2020 intro droit ter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65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749A8-5DC3-4A7A-AB5B-269FE352C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 sz="4800"/>
              <a:t>Exemple de QPC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6953E2-10CC-4175-B0E5-591939062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r>
              <a:rPr lang="fr-FR" sz="2200" dirty="0">
                <a:solidFill>
                  <a:schemeClr val="bg1"/>
                </a:solidFill>
              </a:rPr>
              <a:t>Q23 &gt; une </a:t>
            </a:r>
            <a:r>
              <a:rPr lang="fr-FR" sz="2200" dirty="0">
                <a:solidFill>
                  <a:schemeClr val="bg1"/>
                </a:solidFill>
                <a:highlight>
                  <a:srgbClr val="800080"/>
                </a:highlight>
              </a:rPr>
              <a:t>association</a:t>
            </a:r>
            <a:r>
              <a:rPr lang="fr-FR" sz="2200" dirty="0">
                <a:solidFill>
                  <a:schemeClr val="bg1"/>
                </a:solidFill>
              </a:rPr>
              <a:t> anti-corrida + une asso. pour droit des animaux.</a:t>
            </a:r>
          </a:p>
          <a:p>
            <a:r>
              <a:rPr lang="fr-FR" sz="2200" dirty="0">
                <a:solidFill>
                  <a:schemeClr val="bg1"/>
                </a:solidFill>
              </a:rPr>
              <a:t>Q25 &gt; </a:t>
            </a:r>
            <a:r>
              <a:rPr lang="fr-FR" sz="2200" dirty="0">
                <a:solidFill>
                  <a:schemeClr val="bg1"/>
                </a:solidFill>
                <a:highlight>
                  <a:srgbClr val="800080"/>
                </a:highlight>
              </a:rPr>
              <a:t>Arguments</a:t>
            </a:r>
            <a:r>
              <a:rPr lang="fr-FR" sz="2200" dirty="0">
                <a:solidFill>
                  <a:schemeClr val="bg1"/>
                </a:solidFill>
              </a:rPr>
              <a:t> des associations: cruauté , actes de </a:t>
            </a:r>
            <a:r>
              <a:rPr lang="fr-FR" sz="2200" dirty="0" err="1">
                <a:solidFill>
                  <a:schemeClr val="bg1"/>
                </a:solidFill>
              </a:rPr>
              <a:t>crutauté</a:t>
            </a:r>
            <a:r>
              <a:rPr lang="fr-FR" sz="2200" dirty="0">
                <a:solidFill>
                  <a:schemeClr val="bg1"/>
                </a:solidFill>
              </a:rPr>
              <a:t> sur animaux en captivité. </a:t>
            </a:r>
          </a:p>
          <a:p>
            <a:r>
              <a:rPr lang="fr-FR" sz="2200" dirty="0">
                <a:solidFill>
                  <a:schemeClr val="bg1"/>
                </a:solidFill>
                <a:hlinkClick r:id="rId2"/>
              </a:rPr>
              <a:t>https://www.dailymotion.com/video/x6f7acf</a:t>
            </a:r>
            <a:endParaRPr lang="fr-FR" sz="2200" dirty="0">
              <a:solidFill>
                <a:schemeClr val="bg1"/>
              </a:solidFill>
            </a:endParaRPr>
          </a:p>
          <a:p>
            <a:r>
              <a:rPr lang="fr-FR" sz="2200" dirty="0">
                <a:solidFill>
                  <a:schemeClr val="bg1"/>
                </a:solidFill>
              </a:rPr>
              <a:t>Q26 &gt; </a:t>
            </a:r>
            <a:r>
              <a:rPr lang="fr-FR" sz="2200" dirty="0">
                <a:solidFill>
                  <a:schemeClr val="bg1"/>
                </a:solidFill>
                <a:highlight>
                  <a:srgbClr val="800080"/>
                </a:highlight>
              </a:rPr>
              <a:t>réponse</a:t>
            </a:r>
            <a:r>
              <a:rPr lang="fr-FR" sz="2200" dirty="0">
                <a:solidFill>
                  <a:schemeClr val="bg1"/>
                </a:solidFill>
              </a:rPr>
              <a:t> du conseil constitutionnel: Les corridas peuvent continuer quand il y a une « tradition locale interrompue » </a:t>
            </a:r>
          </a:p>
          <a:p>
            <a:endParaRPr lang="fr-FR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2200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A44776-01CC-4CE6-B4AE-DA70ACBCD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0" y="6199632"/>
            <a:ext cx="5010912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nl-NL">
                <a:solidFill>
                  <a:schemeClr val="tx1">
                    <a:alpha val="80000"/>
                  </a:schemeClr>
                </a:solidFill>
              </a:rPr>
              <a:t>C. Childs 09/2020 Droit Terminales – Hierarchie des normes</a:t>
            </a:r>
            <a:endParaRPr lang="fr-FR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3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10AE3-EC39-4F4F-9688-8801C6494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fr-FR" sz="4800"/>
              <a:t>Concepts : à connaître !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4E8B75-F431-48F5-B61D-31A31C542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r>
              <a:rPr lang="fr-FR" sz="2200" dirty="0">
                <a:solidFill>
                  <a:schemeClr val="bg1"/>
                </a:solidFill>
              </a:rPr>
              <a:t>Règle de droit ( raison d’être )</a:t>
            </a:r>
          </a:p>
          <a:p>
            <a:r>
              <a:rPr lang="fr-FR" sz="2200" dirty="0">
                <a:solidFill>
                  <a:schemeClr val="bg1"/>
                </a:solidFill>
              </a:rPr>
              <a:t>Constitution ( Norme fondamentale )</a:t>
            </a:r>
          </a:p>
          <a:p>
            <a:r>
              <a:rPr lang="fr-FR" sz="2200" dirty="0">
                <a:solidFill>
                  <a:schemeClr val="bg1"/>
                </a:solidFill>
              </a:rPr>
              <a:t>Conseil constitutionnel ( composition, fonctionnement )</a:t>
            </a:r>
          </a:p>
          <a:p>
            <a:r>
              <a:rPr lang="fr-FR" sz="2200" dirty="0">
                <a:solidFill>
                  <a:schemeClr val="bg1"/>
                </a:solidFill>
              </a:rPr>
              <a:t>Hiérarchie des normes : Pyramide de Kelsen. </a:t>
            </a:r>
          </a:p>
          <a:p>
            <a:endParaRPr lang="fr-FR" sz="2200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BBA07-8ADF-4BBE-9C25-96D99A4A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0" y="6199632"/>
            <a:ext cx="5010912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nl-NL">
                <a:solidFill>
                  <a:schemeClr val="tx1">
                    <a:alpha val="80000"/>
                  </a:schemeClr>
                </a:solidFill>
              </a:rPr>
              <a:t>C. Childs 09/2020 intro droit ter</a:t>
            </a:r>
            <a:endParaRPr lang="fr-FR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383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859</Words>
  <Application>Microsoft Office PowerPoint</Application>
  <PresentationFormat>Grand écran</PresentationFormat>
  <Paragraphs>124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Wingdings</vt:lpstr>
      <vt:lpstr>Thème Office</vt:lpstr>
      <vt:lpstr>La hiérarchie des normes</vt:lpstr>
      <vt:lpstr>La règle de droit : Comment est-elle? </vt:lpstr>
      <vt:lpstr>La constitution : pourquoi est-elle si importante ?</vt:lpstr>
      <vt:lpstr>Présentation PowerPoint</vt:lpstr>
      <vt:lpstr>La constution : un concept fondamental</vt:lpstr>
      <vt:lpstr>Hiérarchie des normes  </vt:lpstr>
      <vt:lpstr>Présentation PowerPoint</vt:lpstr>
      <vt:lpstr>Présentation PowerPoint</vt:lpstr>
      <vt:lpstr>Le Conseil constitutionnel</vt:lpstr>
      <vt:lpstr>Le conseil constitutionnel ( partie 2) </vt:lpstr>
      <vt:lpstr>Le conseil constitutionnel (partie 3)</vt:lpstr>
      <vt:lpstr>Cf . Textes. </vt:lpstr>
      <vt:lpstr>Présentation PowerPoint</vt:lpstr>
      <vt:lpstr>Exemple de QPC</vt:lpstr>
      <vt:lpstr>Concepts : à connaître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hiérarchie des normes</dc:title>
  <dc:creator>Christine CHILDS</dc:creator>
  <cp:lastModifiedBy>Christine CHILDS</cp:lastModifiedBy>
  <cp:revision>4</cp:revision>
  <cp:lastPrinted>2020-09-23T18:52:00Z</cp:lastPrinted>
  <dcterms:created xsi:type="dcterms:W3CDTF">2020-09-23T18:50:58Z</dcterms:created>
  <dcterms:modified xsi:type="dcterms:W3CDTF">2020-09-23T19:04:33Z</dcterms:modified>
</cp:coreProperties>
</file>