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76" r:id="rId7"/>
    <p:sldId id="259" r:id="rId8"/>
    <p:sldId id="265" r:id="rId9"/>
    <p:sldId id="278" r:id="rId10"/>
    <p:sldId id="279" r:id="rId11"/>
    <p:sldId id="272" r:id="rId12"/>
    <p:sldId id="264" r:id="rId13"/>
    <p:sldId id="266" r:id="rId14"/>
    <p:sldId id="277" r:id="rId15"/>
    <p:sldId id="280" r:id="rId16"/>
    <p:sldId id="282" r:id="rId17"/>
    <p:sldId id="275" r:id="rId18"/>
    <p:sldId id="268" r:id="rId19"/>
    <p:sldId id="273" r:id="rId20"/>
    <p:sldId id="271" r:id="rId21"/>
    <p:sldId id="283" r:id="rId22"/>
    <p:sldId id="284" r:id="rId23"/>
    <p:sldId id="285" r:id="rId24"/>
    <p:sldId id="286" r:id="rId25"/>
    <p:sldId id="270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ne CHILDS" initials="CC" lastIdx="1" clrIdx="0">
    <p:extLst>
      <p:ext uri="{19B8F6BF-5375-455C-9EA6-DF929625EA0E}">
        <p15:presenceInfo xmlns:p15="http://schemas.microsoft.com/office/powerpoint/2012/main" userId="c30f027cfa7688a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B6EE1-1080-4121-90BB-DF23B58F3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2AB4C00-7AE0-4F5E-AB43-7FCF6F65B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20CF40-C95F-4CFB-9EF4-31080680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13B1F-661D-4CDA-9DB1-7573FF2E6789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DC8240-4E33-4F91-AB0B-D1DF8C175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4005DA-C803-4DCC-A0F3-193E6D688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1C-A9A6-456D-A4FF-4CE4FC4E0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19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75477-C58E-4E4A-8098-DA18AF4DF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2CBF03-78E4-45DF-87A2-AAF23F24E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D5955-C2ED-4BC2-AE8F-570C1B8D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13B1F-661D-4CDA-9DB1-7573FF2E6789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750C4D-81CD-4842-B9B0-54D934741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C4793D-A8CF-4267-88EA-6AD11C9CE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1C-A9A6-456D-A4FF-4CE4FC4E0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911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09A324-BBC3-4CDB-90E7-9163FD37C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7B278A-112C-4453-A4A9-7179E80D9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52A582-29EF-4A03-9C0D-B288517FD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13B1F-661D-4CDA-9DB1-7573FF2E6789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9570D0-C016-49E3-B27D-31EE6CA29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104FD6-EF1D-4327-ACA3-CC30132E1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1C-A9A6-456D-A4FF-4CE4FC4E0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403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A609A9-CB83-44C9-B6B0-8DA7F0EEE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355B68-D85C-412B-8596-8B72107B3C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BADC1F-6829-49A1-9C9D-2335E548C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BA7B97E-D733-406A-BA57-54A3B4C92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13B1F-661D-4CDA-9DB1-7573FF2E6789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C252DB-00E2-41FA-980F-8DCFF0A00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3B7427-1177-4C80-B728-ABB4E090F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1C-A9A6-456D-A4FF-4CE4FC4E0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951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17128-67D5-401E-A8D6-4FB1AF417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EACA3D-AB3B-488A-88AA-06B941F82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D41D60-4CB9-4258-BBB9-14F9A4088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1B23D41-F52A-44DA-A46F-F87481F904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3042733-56AA-4EA7-B794-8B08670BE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8FD283E-3CC8-44FB-9345-66E285D10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13B1F-661D-4CDA-9DB1-7573FF2E6789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DD7BD8E-5C99-40D4-B378-96C42887F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C29D1C7-4361-4C4B-8106-31D3F66CE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1C-A9A6-456D-A4FF-4CE4FC4E0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951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FDE41-2B4C-4EB1-903E-582D1EE4C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94BB7F7-4B90-47E4-8A02-8F0A3C3A4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13B1F-661D-4CDA-9DB1-7573FF2E6789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144FC7-BEE5-48AD-BCB0-5A731315E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D8E8643-F849-429A-8DC7-D5C1F0566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1C-A9A6-456D-A4FF-4CE4FC4E0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6715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6BFF79E-C8DF-4AF9-913F-1577EF0E3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13B1F-661D-4CDA-9DB1-7573FF2E6789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7F4107C-780C-4A8D-8FFD-FAE59F081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E16C5A-D605-4F81-86BC-CC7E7AAA2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1C-A9A6-456D-A4FF-4CE4FC4E0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6725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9D627-3797-4398-9FCD-C8EF3EECD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D55E8D-C9BC-4C75-A04C-39252789D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1516D6-C640-42AA-8DF7-000ADCB43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731A17-912E-4F6B-9E94-E55642301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13B1F-661D-4CDA-9DB1-7573FF2E6789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99A150D-2F20-4057-96CD-5C3606B07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E212E13-305C-4226-BD60-D2F6FE8DA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1C-A9A6-456D-A4FF-4CE4FC4E0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212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2E3F8C-2DFB-4024-ACF4-CADD0F913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9B9CB6F-B187-424C-9ABA-A3AFE42ED0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E2EC27-C08E-4DB7-A2AA-F0A972B1D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1064884-D067-4BFA-8B28-5FECE1C68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13B1F-661D-4CDA-9DB1-7573FF2E6789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72B2E0-A356-4434-981D-12CDE21D2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C07DA3C-F833-4DB8-AD91-A00B5196B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1C-A9A6-456D-A4FF-4CE4FC4E0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134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D5ECFF-F4CC-45F1-B446-DAB3464E6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DD59D7-DD4F-48C3-983F-0D5E0B2289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5D6C47-92E8-43FE-BEC1-D1A20E0F3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13B1F-661D-4CDA-9DB1-7573FF2E6789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8B6366-3BEB-481D-A4A2-AC0488581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E12056-2D0E-4808-9148-3B3988209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1C-A9A6-456D-A4FF-4CE4FC4E0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5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6029569-DA47-48C0-AE73-4B6C30139C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A114BF-2385-49E0-AF49-F8BF78F8A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349D19-4504-43DB-9813-836325E92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13B1F-661D-4CDA-9DB1-7573FF2E6789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60D2CB-73F7-4157-A5F1-165586510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815C82-23AD-4C00-A82C-4BE49D538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1C-A9A6-456D-A4FF-4CE4FC4E0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534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DB2F1FB-5B1F-4E67-A0A9-1E76BA223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6029A7-DC96-45F3-87A0-C506E4A40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A33BD5-030C-459E-9E05-49FC8DCF4E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13B1F-661D-4CDA-9DB1-7573FF2E6789}" type="datetimeFigureOut">
              <a:rPr lang="fr-FR" smtClean="0"/>
              <a:t>27/09/2020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14B796-D297-4248-BE68-D025071C0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344473-25EA-4F14-B930-A6FBF15DD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E361C-A9A6-456D-A4FF-4CE4FC4E0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970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301DDF-FDBE-4813-BE13-47EC0D0B43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Chômage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205C09E-0FE0-494D-B746-B1DCCFE19A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Pourquoi ? Comment y remédier? </a:t>
            </a:r>
          </a:p>
        </p:txBody>
      </p:sp>
    </p:spTree>
    <p:extLst>
      <p:ext uri="{BB962C8B-B14F-4D97-AF65-F5344CB8AC3E}">
        <p14:creationId xmlns:p14="http://schemas.microsoft.com/office/powerpoint/2010/main" val="2308819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E3DBA7-D3B3-4802-915D-87F49F110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chômage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39744EBF-6F53-4218-946A-084E9B993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818754"/>
              </p:ext>
            </p:extLst>
          </p:nvPr>
        </p:nvGraphicFramePr>
        <p:xfrm>
          <a:off x="1964888" y="2003182"/>
          <a:ext cx="8647185" cy="3944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2395">
                  <a:extLst>
                    <a:ext uri="{9D8B030D-6E8A-4147-A177-3AD203B41FA5}">
                      <a16:colId xmlns:a16="http://schemas.microsoft.com/office/drawing/2014/main" val="3989894023"/>
                    </a:ext>
                  </a:extLst>
                </a:gridCol>
                <a:gridCol w="2882395">
                  <a:extLst>
                    <a:ext uri="{9D8B030D-6E8A-4147-A177-3AD203B41FA5}">
                      <a16:colId xmlns:a16="http://schemas.microsoft.com/office/drawing/2014/main" val="3907590122"/>
                    </a:ext>
                  </a:extLst>
                </a:gridCol>
                <a:gridCol w="2882395">
                  <a:extLst>
                    <a:ext uri="{9D8B030D-6E8A-4147-A177-3AD203B41FA5}">
                      <a16:colId xmlns:a16="http://schemas.microsoft.com/office/drawing/2014/main" val="2453292064"/>
                    </a:ext>
                  </a:extLst>
                </a:gridCol>
              </a:tblGrid>
              <a:tr h="788922">
                <a:tc>
                  <a:txBody>
                    <a:bodyPr/>
                    <a:lstStyle/>
                    <a:p>
                      <a:r>
                        <a:rPr lang="fr-FR" dirty="0"/>
                        <a:t>Qu’est - ce que c’est 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Pour quelle raison y a-t-il du chômage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Y a –t-il des solutions ? Si oui, lesquelles 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174284"/>
                  </a:ext>
                </a:extLst>
              </a:tr>
              <a:tr h="3155690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796730"/>
                  </a:ext>
                </a:extLst>
              </a:tr>
            </a:tbl>
          </a:graphicData>
        </a:graphic>
      </p:graphicFrame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66C1A576-F664-42F8-9BCB-DFBD74ED8BE5}"/>
              </a:ext>
            </a:extLst>
          </p:cNvPr>
          <p:cNvSpPr/>
          <p:nvPr/>
        </p:nvSpPr>
        <p:spPr>
          <a:xfrm>
            <a:off x="2625754" y="4849523"/>
            <a:ext cx="1932728" cy="528506"/>
          </a:xfrm>
          <a:prstGeom prst="wedgeEllipseCallout">
            <a:avLst>
              <a:gd name="adj1" fmla="val -24305"/>
              <a:gd name="adj2" fmla="val 1037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C’est quand ..</a:t>
            </a:r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313B26D7-DDF9-48B0-9EEF-0CC8C57E9C7E}"/>
              </a:ext>
            </a:extLst>
          </p:cNvPr>
          <p:cNvSpPr/>
          <p:nvPr/>
        </p:nvSpPr>
        <p:spPr>
          <a:xfrm>
            <a:off x="2807052" y="3335827"/>
            <a:ext cx="1932728" cy="115913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C’est quand y’a pas de travail </a:t>
            </a:r>
          </a:p>
        </p:txBody>
      </p:sp>
      <p:sp>
        <p:nvSpPr>
          <p:cNvPr id="11" name="Bulle narrative : ronde 10">
            <a:extLst>
              <a:ext uri="{FF2B5EF4-FFF2-40B4-BE49-F238E27FC236}">
                <a16:creationId xmlns:a16="http://schemas.microsoft.com/office/drawing/2014/main" id="{FDDF39B5-87BE-498C-A586-6851E5F7F587}"/>
              </a:ext>
            </a:extLst>
          </p:cNvPr>
          <p:cNvSpPr/>
          <p:nvPr/>
        </p:nvSpPr>
        <p:spPr>
          <a:xfrm>
            <a:off x="4915948" y="4311406"/>
            <a:ext cx="1932727" cy="133951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C’est quand on ferme les entreprises. </a:t>
            </a:r>
          </a:p>
        </p:txBody>
      </p:sp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C428483B-DEC6-472F-8A43-2C872559DA2E}"/>
              </a:ext>
            </a:extLst>
          </p:cNvPr>
          <p:cNvSpPr/>
          <p:nvPr/>
        </p:nvSpPr>
        <p:spPr>
          <a:xfrm>
            <a:off x="4915949" y="2971896"/>
            <a:ext cx="1637251" cy="161624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C’est quand y’a trop de taxes ? </a:t>
            </a: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D62886A3-0B1B-4552-AF27-F7462D83173D}"/>
              </a:ext>
            </a:extLst>
          </p:cNvPr>
          <p:cNvSpPr/>
          <p:nvPr/>
        </p:nvSpPr>
        <p:spPr>
          <a:xfrm>
            <a:off x="5830350" y="2796262"/>
            <a:ext cx="1771710" cy="133951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C’est quand on ne taxe pas assez.</a:t>
            </a:r>
          </a:p>
        </p:txBody>
      </p:sp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3682AF63-27A2-4311-A253-8D4485D1A3EF}"/>
              </a:ext>
            </a:extLst>
          </p:cNvPr>
          <p:cNvSpPr/>
          <p:nvPr/>
        </p:nvSpPr>
        <p:spPr>
          <a:xfrm>
            <a:off x="8665828" y="3975488"/>
            <a:ext cx="1490444" cy="6126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Il faut ..</a:t>
            </a:r>
          </a:p>
        </p:txBody>
      </p:sp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C46C7996-5C99-4744-BB57-5C921663E01F}"/>
              </a:ext>
            </a:extLst>
          </p:cNvPr>
          <p:cNvSpPr/>
          <p:nvPr/>
        </p:nvSpPr>
        <p:spPr>
          <a:xfrm>
            <a:off x="7925734" y="3128143"/>
            <a:ext cx="2048776" cy="6126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Takayaka</a:t>
            </a:r>
            <a:endParaRPr lang="fr-FR" dirty="0"/>
          </a:p>
        </p:txBody>
      </p:sp>
      <p:sp>
        <p:nvSpPr>
          <p:cNvPr id="21" name="Bulle narrative : ronde 20">
            <a:extLst>
              <a:ext uri="{FF2B5EF4-FFF2-40B4-BE49-F238E27FC236}">
                <a16:creationId xmlns:a16="http://schemas.microsoft.com/office/drawing/2014/main" id="{BF81730D-CB96-4F6E-B62E-304E22E1F75B}"/>
              </a:ext>
            </a:extLst>
          </p:cNvPr>
          <p:cNvSpPr/>
          <p:nvPr/>
        </p:nvSpPr>
        <p:spPr>
          <a:xfrm>
            <a:off x="6198294" y="4376202"/>
            <a:ext cx="1335482" cy="875305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Ben, c’est …</a:t>
            </a:r>
          </a:p>
        </p:txBody>
      </p:sp>
    </p:spTree>
    <p:extLst>
      <p:ext uri="{BB962C8B-B14F-4D97-AF65-F5344CB8AC3E}">
        <p14:creationId xmlns:p14="http://schemas.microsoft.com/office/powerpoint/2010/main" val="4200549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821DD-9A73-4A39-A3A8-8427587D3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373" y="1082220"/>
            <a:ext cx="5629629" cy="497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72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1EBC78-EB5C-43CE-BC9E-A1B257E6B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Définition du mot « CHÔMAGE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333942-0642-4238-BFA8-899E02C09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4800" dirty="0"/>
              <a:t>Etat de personnes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4800" dirty="0"/>
              <a:t>sans emploi,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4800" dirty="0"/>
              <a:t>disponibles pour travailler 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4800" dirty="0"/>
              <a:t>recherchant un emploi. </a:t>
            </a:r>
          </a:p>
          <a:p>
            <a:pPr marL="457200" lvl="1" indent="0">
              <a:buNone/>
            </a:pPr>
            <a:r>
              <a:rPr lang="fr-FR" dirty="0"/>
              <a:t>Source « Dictionnaire d’économie et de sciences sociales » </a:t>
            </a:r>
            <a:r>
              <a:rPr lang="fr-FR" dirty="0" err="1"/>
              <a:t>Jena-Yves</a:t>
            </a:r>
            <a:r>
              <a:rPr lang="fr-FR" dirty="0"/>
              <a:t> </a:t>
            </a:r>
            <a:r>
              <a:rPr lang="fr-FR" dirty="0" err="1"/>
              <a:t>Capul</a:t>
            </a:r>
            <a:r>
              <a:rPr lang="fr-FR" dirty="0"/>
              <a:t> / Olivier Garnier. </a:t>
            </a:r>
          </a:p>
        </p:txBody>
      </p:sp>
    </p:spTree>
    <p:extLst>
      <p:ext uri="{BB962C8B-B14F-4D97-AF65-F5344CB8AC3E}">
        <p14:creationId xmlns:p14="http://schemas.microsoft.com/office/powerpoint/2010/main" val="3655057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3A39F0-2B34-4EA7-BAB1-42F966D7D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*Définition du mot « POUVOIR D’ACHAT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F429EE-20AE-4539-B47C-88FB51848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4400" dirty="0">
                <a:solidFill>
                  <a:schemeClr val="accent1"/>
                </a:solidFill>
              </a:rPr>
              <a:t>Quantité de biens et de services qu’un certain revenu peut obtenir . </a:t>
            </a:r>
          </a:p>
          <a:p>
            <a:endParaRPr lang="fr-FR" sz="2000" dirty="0">
              <a:solidFill>
                <a:schemeClr val="accent1"/>
              </a:solidFill>
            </a:endParaRPr>
          </a:p>
          <a:p>
            <a:pPr lvl="1"/>
            <a:r>
              <a:rPr lang="fr-FR" dirty="0">
                <a:solidFill>
                  <a:schemeClr val="accent1"/>
                </a:solidFill>
              </a:rPr>
              <a:t>Baisse du pouvoir d’achat pour un individu , si :</a:t>
            </a:r>
          </a:p>
          <a:p>
            <a:pPr lvl="2"/>
            <a:r>
              <a:rPr lang="fr-FR" dirty="0">
                <a:solidFill>
                  <a:schemeClr val="accent1"/>
                </a:solidFill>
              </a:rPr>
              <a:t>Baisse du salaire réel </a:t>
            </a:r>
          </a:p>
          <a:p>
            <a:pPr lvl="2"/>
            <a:r>
              <a:rPr lang="fr-FR" dirty="0">
                <a:solidFill>
                  <a:schemeClr val="accent1"/>
                </a:solidFill>
              </a:rPr>
              <a:t>Augmentation du niveau de l’inflation ( car il diminue le pouvoir d’achat de la monnaie )</a:t>
            </a:r>
          </a:p>
          <a:p>
            <a:pPr lvl="2"/>
            <a:endParaRPr lang="fr-FR" dirty="0">
              <a:solidFill>
                <a:schemeClr val="accent1"/>
              </a:solidFill>
            </a:endParaRPr>
          </a:p>
          <a:p>
            <a:pPr lvl="2"/>
            <a:r>
              <a:rPr lang="fr-FR" dirty="0">
                <a:solidFill>
                  <a:schemeClr val="accent1"/>
                </a:solidFill>
              </a:rPr>
              <a:t>Exemple 1 : </a:t>
            </a:r>
          </a:p>
          <a:p>
            <a:pPr marL="914400" lvl="2" indent="0">
              <a:buNone/>
            </a:pPr>
            <a:r>
              <a:rPr lang="fr-FR" dirty="0">
                <a:solidFill>
                  <a:schemeClr val="accent1"/>
                </a:solidFill>
              </a:rPr>
              <a:t>Louis gagne 10 000 Euros . </a:t>
            </a:r>
          </a:p>
          <a:p>
            <a:pPr marL="914400" lvl="2" indent="0">
              <a:buNone/>
            </a:pPr>
            <a:r>
              <a:rPr lang="fr-FR" dirty="0">
                <a:solidFill>
                  <a:schemeClr val="accent1"/>
                </a:solidFill>
              </a:rPr>
              <a:t>Entre la date t1 et t2 , l’inflation est de 3% =&gt; indice des prix est passé à 103 </a:t>
            </a:r>
          </a:p>
          <a:p>
            <a:pPr lvl="2">
              <a:buFont typeface="Symbol" panose="05050102010706020507" pitchFamily="18" charset="2"/>
              <a:buChar char="Þ"/>
            </a:pPr>
            <a:r>
              <a:rPr lang="fr-FR" dirty="0">
                <a:solidFill>
                  <a:schemeClr val="accent1"/>
                </a:solidFill>
              </a:rPr>
              <a:t>son pouvoir d’achat réel est de 10 000 / 103 = 9708,70 euros. </a:t>
            </a:r>
          </a:p>
          <a:p>
            <a:pPr lvl="2">
              <a:buFont typeface="Symbol" panose="05050102010706020507" pitchFamily="18" charset="2"/>
              <a:buChar char="Þ"/>
            </a:pPr>
            <a:endParaRPr lang="fr-FR" dirty="0"/>
          </a:p>
          <a:p>
            <a:pPr lvl="2">
              <a:buFont typeface="Symbol" panose="05050102010706020507" pitchFamily="18" charset="2"/>
              <a:buChar char="Þ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5593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8C8A93-60DD-4FF2-99C7-5AAEDF5B7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*La variation de pouvoir d’achat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A510DA-C3FC-4A98-B41B-754DEB0DE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Calcul de l’</a:t>
            </a:r>
            <a:r>
              <a:rPr lang="fr-FR" sz="4400" dirty="0">
                <a:solidFill>
                  <a:schemeClr val="accent1"/>
                </a:solidFill>
              </a:rPr>
              <a:t>évolution du pouvoir d’achat </a:t>
            </a:r>
            <a:r>
              <a:rPr lang="fr-FR" dirty="0">
                <a:solidFill>
                  <a:schemeClr val="accent1"/>
                </a:solidFill>
              </a:rPr>
              <a:t>:</a:t>
            </a:r>
          </a:p>
          <a:p>
            <a:r>
              <a:rPr lang="fr-FR" sz="2000" dirty="0">
                <a:solidFill>
                  <a:schemeClr val="accent1"/>
                </a:solidFill>
              </a:rPr>
              <a:t>Salaire de Léa : il passe de 2000 euros ( date t1 ) à 2300 euros ( date t2 ) 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accent1"/>
                </a:solidFill>
              </a:rPr>
              <a:t>Les prix augmentent de 4,8% =&gt; Indice des prix à la consommation : 104,8.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accent1"/>
                </a:solidFill>
              </a:rPr>
              <a:t>Le salaire augmente de 15% =&gt; il passe à 115. </a:t>
            </a:r>
          </a:p>
          <a:p>
            <a:pPr marL="0" indent="0">
              <a:buNone/>
            </a:pPr>
            <a:r>
              <a:rPr lang="fr-FR" dirty="0"/>
              <a:t>		</a:t>
            </a:r>
            <a:r>
              <a:rPr lang="fr-FR" sz="2000" dirty="0">
                <a:solidFill>
                  <a:srgbClr val="FF0000"/>
                </a:solidFill>
              </a:rPr>
              <a:t>Indice du pouvoir d’achat = ( </a:t>
            </a:r>
            <a:r>
              <a:rPr lang="fr-FR" sz="2000" dirty="0" err="1">
                <a:solidFill>
                  <a:srgbClr val="FF0000"/>
                </a:solidFill>
              </a:rPr>
              <a:t>Ind</a:t>
            </a:r>
            <a:r>
              <a:rPr lang="fr-FR" sz="2000" dirty="0">
                <a:solidFill>
                  <a:srgbClr val="FF0000"/>
                </a:solidFill>
              </a:rPr>
              <a:t>. Du salaire nominal / </a:t>
            </a:r>
            <a:r>
              <a:rPr lang="fr-FR" sz="2000" dirty="0" err="1">
                <a:solidFill>
                  <a:srgbClr val="FF0000"/>
                </a:solidFill>
              </a:rPr>
              <a:t>Ind</a:t>
            </a:r>
            <a:r>
              <a:rPr lang="fr-FR" sz="2000" dirty="0">
                <a:solidFill>
                  <a:srgbClr val="FF0000"/>
                </a:solidFill>
              </a:rPr>
              <a:t>. Des prix ) x 100 				= 115/104,8 x 100 = 10,9 % </a:t>
            </a:r>
            <a:r>
              <a:rPr lang="fr-FR" sz="1200" dirty="0">
                <a:solidFill>
                  <a:srgbClr val="FF0000"/>
                </a:solidFill>
              </a:rPr>
              <a:t>( non pas 15-4,8 = 10,2 )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FF0000"/>
                </a:solidFill>
              </a:rPr>
              <a:t>			Soit une augmentation de près de 11% ( et non pas </a:t>
            </a:r>
          </a:p>
          <a:p>
            <a:pPr marL="0" indent="0">
              <a:buNone/>
            </a:pPr>
            <a:r>
              <a:rPr lang="fr-FR" sz="1600" dirty="0"/>
              <a:t>		</a:t>
            </a:r>
            <a:r>
              <a:rPr lang="fr-FR" sz="1600" dirty="0">
                <a:solidFill>
                  <a:schemeClr val="accent1"/>
                </a:solidFill>
              </a:rPr>
              <a:t>Valeur nominale = valeur à prix courants                     valeur réelle = valeur à prix constants . </a:t>
            </a:r>
          </a:p>
          <a:p>
            <a:pPr marL="0" indent="0">
              <a:buNone/>
            </a:pPr>
            <a:r>
              <a:rPr lang="fr-FR" sz="1600" dirty="0">
                <a:solidFill>
                  <a:schemeClr val="accent1"/>
                </a:solidFill>
              </a:rPr>
              <a:t>Hausse de t% correspond à une baisse de = t(100+t ) x 100 . </a:t>
            </a:r>
          </a:p>
          <a:p>
            <a:pPr marL="0" indent="0">
              <a:buNone/>
            </a:pPr>
            <a:r>
              <a:rPr lang="fr-FR" sz="1600" dirty="0" err="1">
                <a:solidFill>
                  <a:schemeClr val="accent1"/>
                </a:solidFill>
              </a:rPr>
              <a:t>Exp</a:t>
            </a:r>
            <a:r>
              <a:rPr lang="fr-FR" sz="1600" dirty="0">
                <a:solidFill>
                  <a:schemeClr val="accent1"/>
                </a:solidFill>
              </a:rPr>
              <a:t>. Une population passe de 10 à 15Mio. +50% =&gt; retour initial : baisse de 33,3%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3413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898B9D-CEAC-4228-8EDB-5895C7DD9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Chômage : les économistes en disent quoi?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47A7B5-D31A-4326-BA23-8489680AF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En quoi l’économie se différencie –t-elle des sciences physiques, sciences naturelles, des mathématiques ? </a:t>
            </a:r>
          </a:p>
          <a:p>
            <a:endParaRPr lang="fr-FR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fr-FR" dirty="0">
                <a:solidFill>
                  <a:schemeClr val="accent1"/>
                </a:solidFill>
              </a:rPr>
              <a:t>Il n’y a pas </a:t>
            </a:r>
            <a:r>
              <a:rPr lang="fr-FR" sz="4400" dirty="0">
                <a:solidFill>
                  <a:schemeClr val="accent1"/>
                </a:solidFill>
              </a:rPr>
              <a:t>une </a:t>
            </a:r>
            <a:r>
              <a:rPr lang="fr-FR" dirty="0">
                <a:solidFill>
                  <a:schemeClr val="accent1"/>
                </a:solidFill>
              </a:rPr>
              <a:t>solution </a:t>
            </a:r>
          </a:p>
          <a:p>
            <a:pPr marL="0" indent="0" algn="ctr">
              <a:buNone/>
            </a:pPr>
            <a:r>
              <a:rPr lang="fr-FR" dirty="0">
                <a:solidFill>
                  <a:schemeClr val="accent1"/>
                </a:solidFill>
              </a:rPr>
              <a:t>mais </a:t>
            </a:r>
          </a:p>
          <a:p>
            <a:pPr marL="0" indent="0" algn="ctr">
              <a:buNone/>
            </a:pPr>
            <a:r>
              <a:rPr lang="fr-FR" sz="4400" dirty="0">
                <a:solidFill>
                  <a:schemeClr val="accent1"/>
                </a:solidFill>
              </a:rPr>
              <a:t>divers courants de pensée.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2159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CBEDC4-3997-4311-A55F-0A86B6ED3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I/ Le Chômage : approche néo – classique (1)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579AA0-FB26-4284-9105-7775087B6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/>
              <a:t>Postulat : </a:t>
            </a:r>
          </a:p>
          <a:p>
            <a:pPr marL="0" indent="0" algn="ctr">
              <a:buNone/>
            </a:pPr>
            <a:r>
              <a:rPr lang="fr-FR" sz="4400" dirty="0">
                <a:solidFill>
                  <a:srgbClr val="7030A0"/>
                </a:solidFill>
              </a:rPr>
              <a:t>Concurrence </a:t>
            </a:r>
          </a:p>
          <a:p>
            <a:pPr marL="0" indent="0" algn="ctr">
              <a:buNone/>
            </a:pPr>
            <a:r>
              <a:rPr lang="fr-FR" sz="4400" dirty="0">
                <a:solidFill>
                  <a:srgbClr val="7030A0"/>
                </a:solidFill>
              </a:rPr>
              <a:t>PURE </a:t>
            </a:r>
          </a:p>
          <a:p>
            <a:pPr marL="0" indent="0" algn="ctr">
              <a:buNone/>
            </a:pPr>
            <a:r>
              <a:rPr lang="fr-FR" sz="4400" dirty="0">
                <a:solidFill>
                  <a:srgbClr val="7030A0"/>
                </a:solidFill>
              </a:rPr>
              <a:t>et </a:t>
            </a:r>
          </a:p>
          <a:p>
            <a:pPr marL="0" indent="0" algn="ctr">
              <a:buNone/>
            </a:pPr>
            <a:r>
              <a:rPr lang="fr-FR" sz="4400" dirty="0">
                <a:solidFill>
                  <a:srgbClr val="7030A0"/>
                </a:solidFill>
              </a:rPr>
              <a:t>PARFAITE</a:t>
            </a:r>
          </a:p>
        </p:txBody>
      </p:sp>
    </p:spTree>
    <p:extLst>
      <p:ext uri="{BB962C8B-B14F-4D97-AF65-F5344CB8AC3E}">
        <p14:creationId xmlns:p14="http://schemas.microsoft.com/office/powerpoint/2010/main" val="2734489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E035D2-CB4D-4268-945D-87B9E9A5F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ighlight>
                  <a:srgbClr val="FF00FF"/>
                </a:highlight>
              </a:rPr>
              <a:t>Concurrence pure et parfaite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D56C73-C42E-40A6-9238-2F22B0289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1/ 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Concurrence pure</a:t>
            </a:r>
            <a:r>
              <a:rPr lang="fr-FR" dirty="0"/>
              <a:t>:</a:t>
            </a:r>
          </a:p>
          <a:p>
            <a:r>
              <a:rPr lang="fr-FR" dirty="0">
                <a:highlight>
                  <a:srgbClr val="00FFFF"/>
                </a:highlight>
              </a:rPr>
              <a:t>Atomicité : </a:t>
            </a:r>
            <a:r>
              <a:rPr lang="fr-FR" dirty="0"/>
              <a:t>acheteurs et vendeurs nombreux =&gt; Aucun </a:t>
            </a:r>
            <a:r>
              <a:rPr lang="fr-FR" dirty="0" err="1"/>
              <a:t>indiviuellement</a:t>
            </a:r>
            <a:r>
              <a:rPr lang="fr-FR" dirty="0"/>
              <a:t> peut influencer le prix. </a:t>
            </a:r>
          </a:p>
          <a:p>
            <a:r>
              <a:rPr lang="fr-FR" dirty="0">
                <a:highlight>
                  <a:srgbClr val="00FFFF"/>
                </a:highlight>
              </a:rPr>
              <a:t>Homogénéité : </a:t>
            </a:r>
            <a:r>
              <a:rPr lang="fr-FR" dirty="0"/>
              <a:t>Les produits échangés sont identiques ( ils permettent de satisfaire un même besoin ) et substituables les uns aux autres . </a:t>
            </a:r>
          </a:p>
          <a:p>
            <a:r>
              <a:rPr lang="fr-FR" dirty="0">
                <a:highlight>
                  <a:srgbClr val="00FFFF"/>
                </a:highlight>
              </a:rPr>
              <a:t>Libre entrée sur le marché </a:t>
            </a:r>
            <a:r>
              <a:rPr lang="fr-FR" dirty="0"/>
              <a:t>: il n’y aucune entrave / barrière à l’arrivée de nouvelles entreprises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2012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A28F4A-766E-4AF7-8F22-494E7C59A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ighlight>
                  <a:srgbClr val="FF00FF"/>
                </a:highlight>
              </a:rPr>
              <a:t>Concurrence pure et parfaite* ( partie II 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F29836-DEA4-47BF-9EE0-2AD86C51A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2/ 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Concurrence parfaite </a:t>
            </a:r>
            <a:r>
              <a:rPr lang="fr-FR" dirty="0"/>
              <a:t>:</a:t>
            </a:r>
          </a:p>
          <a:p>
            <a:pPr marL="0" indent="0">
              <a:buNone/>
            </a:pPr>
            <a:r>
              <a:rPr lang="fr-FR" dirty="0">
                <a:highlight>
                  <a:srgbClr val="00FFFF"/>
                </a:highlight>
              </a:rPr>
              <a:t>Transparence </a:t>
            </a:r>
            <a:r>
              <a:rPr lang="fr-FR" dirty="0"/>
              <a:t>: l’information des agents économiques est totale. </a:t>
            </a:r>
          </a:p>
          <a:p>
            <a:pPr marL="0" indent="0">
              <a:buNone/>
            </a:pPr>
            <a:r>
              <a:rPr lang="fr-FR" dirty="0"/>
              <a:t>Mobilité des facteurs de production : le travail et le capital doivent pouvoir s’orienter vers les emplois les plus rémunérateurs.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*CPP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463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05C88C-4AD8-4471-9550-B9A271B88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I/ Le marché du travail : approche néo-classique ( 2)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3B1F71-31B7-40AD-8A87-D4A7775D5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Demande de travail : </a:t>
            </a:r>
          </a:p>
          <a:p>
            <a:pPr lvl="1"/>
            <a:r>
              <a:rPr lang="fr-FR" dirty="0"/>
              <a:t>il y a demande de travail de la part d’une entreprise si le </a:t>
            </a:r>
            <a:r>
              <a:rPr lang="fr-FR" dirty="0">
                <a:highlight>
                  <a:srgbClr val="FFFF00"/>
                </a:highlight>
              </a:rPr>
              <a:t>coût de ce travail </a:t>
            </a:r>
          </a:p>
          <a:p>
            <a:pPr marL="457200" lvl="1" indent="0">
              <a:buNone/>
            </a:pPr>
            <a:r>
              <a:rPr lang="fr-FR" dirty="0"/>
              <a:t>( salaire réel = salaire + cotisations sociales </a:t>
            </a:r>
            <a:r>
              <a:rPr lang="fr-FR" dirty="0" err="1"/>
              <a:t>etc</a:t>
            </a:r>
            <a:r>
              <a:rPr lang="fr-FR" dirty="0"/>
              <a:t> ) est plus faible que la </a:t>
            </a:r>
            <a:r>
              <a:rPr lang="fr-FR" dirty="0">
                <a:highlight>
                  <a:srgbClr val="FFFF00"/>
                </a:highlight>
              </a:rPr>
              <a:t>productivité marginale</a:t>
            </a:r>
            <a:r>
              <a:rPr lang="fr-FR" dirty="0"/>
              <a:t> obtenue. 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r>
              <a:rPr lang="fr-FR" dirty="0"/>
              <a:t>Postulat: nous sommes dans un cadre de concurrence pure et parfaite . </a:t>
            </a:r>
          </a:p>
          <a:p>
            <a:pPr marL="457200" lvl="1" indent="0">
              <a:buNone/>
            </a:pPr>
            <a:r>
              <a:rPr lang="fr-FR" dirty="0"/>
              <a:t>Les relations entre les individus sont régies par la </a:t>
            </a:r>
            <a:r>
              <a:rPr lang="fr-FR" dirty="0">
                <a:highlight>
                  <a:srgbClr val="FFFF00"/>
                </a:highlight>
              </a:rPr>
              <a:t>« main invisible » d’Adam Smith. </a:t>
            </a:r>
          </a:p>
          <a:p>
            <a:pPr marL="457200" lvl="1" indent="0">
              <a:buNone/>
            </a:pPr>
            <a:r>
              <a:rPr lang="fr-FR" dirty="0"/>
              <a:t>=&gt; Le coût du travail , le </a:t>
            </a:r>
            <a:r>
              <a:rPr lang="fr-FR" dirty="0">
                <a:highlight>
                  <a:srgbClr val="00FF00"/>
                </a:highlight>
              </a:rPr>
              <a:t>salaire se régule </a:t>
            </a:r>
            <a:r>
              <a:rPr lang="fr-FR" dirty="0"/>
              <a:t>, est défini , par le marché lui-même. </a:t>
            </a:r>
          </a:p>
          <a:p>
            <a:pPr marL="457200" lvl="1" indent="0">
              <a:buNone/>
            </a:pPr>
            <a:r>
              <a:rPr lang="fr-FR" dirty="0"/>
              <a:t>( L’entreprise est selon la théorie, </a:t>
            </a:r>
            <a:r>
              <a:rPr lang="fr-FR" dirty="0">
                <a:highlight>
                  <a:srgbClr val="00FF00"/>
                </a:highlight>
              </a:rPr>
              <a:t>« </a:t>
            </a:r>
            <a:r>
              <a:rPr lang="fr-FR" dirty="0" err="1">
                <a:highlight>
                  <a:srgbClr val="00FF00"/>
                </a:highlight>
              </a:rPr>
              <a:t>price</a:t>
            </a:r>
            <a:r>
              <a:rPr lang="fr-FR" dirty="0">
                <a:highlight>
                  <a:srgbClr val="00FF00"/>
                </a:highlight>
              </a:rPr>
              <a:t> </a:t>
            </a:r>
            <a:r>
              <a:rPr lang="fr-FR" dirty="0" err="1">
                <a:highlight>
                  <a:srgbClr val="00FF00"/>
                </a:highlight>
              </a:rPr>
              <a:t>taker</a:t>
            </a:r>
            <a:r>
              <a:rPr lang="fr-FR" dirty="0">
                <a:highlight>
                  <a:srgbClr val="00FF00"/>
                </a:highlight>
              </a:rPr>
              <a:t> »</a:t>
            </a:r>
            <a:r>
              <a:rPr lang="fr-FR" dirty="0"/>
              <a:t> , elle ne définit pas ses prix ( produits, travail </a:t>
            </a:r>
            <a:r>
              <a:rPr lang="fr-FR" dirty="0" err="1"/>
              <a:t>etc</a:t>
            </a:r>
            <a:r>
              <a:rPr lang="fr-FR" dirty="0"/>
              <a:t> ) .. )</a:t>
            </a:r>
          </a:p>
          <a:p>
            <a:pPr marL="457200" lvl="1" indent="0">
              <a:buNone/>
            </a:pPr>
            <a:r>
              <a:rPr lang="fr-FR" dirty="0"/>
              <a:t>CPP =&gt; </a:t>
            </a:r>
            <a:r>
              <a:rPr lang="fr-FR" dirty="0">
                <a:solidFill>
                  <a:srgbClr val="FF0000"/>
                </a:solidFill>
                <a:highlight>
                  <a:srgbClr val="00FFFF"/>
                </a:highlight>
              </a:rPr>
              <a:t>allocation optimale des ressources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979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4B4A20-8085-407B-BDD3-DDCAAB2BB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II/ Le chômage : pourquoi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AC0231-2C06-470B-95B2-8C388096E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Jour 1 - 15 mai 2020 : Entreprise « </a:t>
            </a:r>
            <a:r>
              <a:rPr lang="fr-FR" dirty="0" err="1"/>
              <a:t>supergel</a:t>
            </a:r>
            <a:r>
              <a:rPr lang="fr-FR" dirty="0"/>
              <a:t> » Offre d’emploi &gt; chaine gel  :</a:t>
            </a:r>
          </a:p>
          <a:p>
            <a:endParaRPr lang="fr-FR" dirty="0"/>
          </a:p>
          <a:p>
            <a:r>
              <a:rPr lang="fr-FR" dirty="0"/>
              <a:t>Jour 1 - 15 mai 2020: </a:t>
            </a:r>
            <a:r>
              <a:rPr lang="fr-FR" dirty="0" err="1"/>
              <a:t>Leoplod</a:t>
            </a:r>
            <a:r>
              <a:rPr lang="fr-FR" dirty="0"/>
              <a:t> est en recherche d’emploi ouvrier &gt; je fabrique mon CV , pas l’habitude de trouver du job </a:t>
            </a:r>
          </a:p>
          <a:p>
            <a:endParaRPr lang="fr-FR" dirty="0"/>
          </a:p>
          <a:p>
            <a:r>
              <a:rPr lang="fr-FR" dirty="0"/>
              <a:t>Jour 10 – 25 mai 2020 : Leopold et </a:t>
            </a:r>
            <a:r>
              <a:rPr lang="fr-FR" dirty="0" err="1"/>
              <a:t>Supergel</a:t>
            </a:r>
            <a:r>
              <a:rPr lang="fr-FR" dirty="0"/>
              <a:t> signent un contrat de travail . </a:t>
            </a:r>
            <a:r>
              <a:rPr lang="fr-FR" dirty="0" err="1"/>
              <a:t>Supergel</a:t>
            </a:r>
            <a:r>
              <a:rPr lang="fr-FR" dirty="0"/>
              <a:t> emploie Leopold . Leopold n’est plus au chômage. Il est actif ( au sens économique ! ). 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>
                <a:highlight>
                  <a:srgbClr val="FFFF00"/>
                </a:highlight>
              </a:rPr>
              <a:t>Pourquoi Leopold est-il resté au chômage entre J1 et J10 ? </a:t>
            </a:r>
          </a:p>
          <a:p>
            <a:endParaRPr lang="fr-FR" dirty="0">
              <a:highlight>
                <a:srgbClr val="FFFF00"/>
              </a:highlight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6680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C3310-1D83-4825-870C-4DA792D2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III/ Le chômage : pourquoi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329F82-F41A-4DF4-B7BB-642FBD3C8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différents acteurs du marché n’ont pas instantanément accès à toutes les informations au même moment . </a:t>
            </a:r>
          </a:p>
          <a:p>
            <a:r>
              <a:rPr lang="fr-FR" dirty="0" err="1"/>
              <a:t>Supergel</a:t>
            </a:r>
            <a:r>
              <a:rPr lang="fr-FR" dirty="0"/>
              <a:t> ne connaissait pas Leopold et sa situation , même s’il habite juste à côté. </a:t>
            </a:r>
          </a:p>
          <a:p>
            <a:r>
              <a:rPr lang="fr-FR" dirty="0"/>
              <a:t>Leopold ne savait pas que l’entreprise de parfum voisine qui était sur le déclin s’est mise à fabriquer du gel désinfectant en avril 2020. </a:t>
            </a:r>
          </a:p>
          <a:p>
            <a:r>
              <a:rPr lang="fr-FR" dirty="0"/>
              <a:t>Leopold a trouvé l’offre d’emploi non pas à J1 mais seulement à J5 , </a:t>
            </a:r>
            <a:r>
              <a:rPr lang="fr-FR" dirty="0" err="1"/>
              <a:t>Supergel</a:t>
            </a:r>
            <a:r>
              <a:rPr lang="fr-FR" dirty="0"/>
              <a:t> a reçu le courrier de Leopold à J7 ( … ) les deux parties ont signé un contrat à J10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469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25CDD8-6977-40F3-8574-C674BB7F0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Chômage frictionnel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256378-FDF0-4FB2-91D5-C08EFFEB9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4400" dirty="0"/>
              <a:t>En situation de plein – emploi, c’est un chômage d’adaptation lié à la période entre deux emplois. </a:t>
            </a:r>
          </a:p>
        </p:txBody>
      </p:sp>
    </p:spTree>
    <p:extLst>
      <p:ext uri="{BB962C8B-B14F-4D97-AF65-F5344CB8AC3E}">
        <p14:creationId xmlns:p14="http://schemas.microsoft.com/office/powerpoint/2010/main" val="3879609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6CFB1F-BCCA-40FE-95D5-B52DED3B9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ighlight>
                  <a:srgbClr val="FF00FF"/>
                </a:highlight>
              </a:rPr>
              <a:t>Concurrence imparfaite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E4BD23-223A-4D92-AAE6-BB8CB5F7F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Monopole ou Oligopole ( =&gt; impact sur le prix )</a:t>
            </a:r>
          </a:p>
          <a:p>
            <a:r>
              <a:rPr lang="fr-FR" dirty="0"/>
              <a:t>Différenciation de la part des entreprises ( =&gt; Concurrence monopolistique , cf. </a:t>
            </a:r>
            <a:r>
              <a:rPr lang="fr-FR" dirty="0" err="1"/>
              <a:t>Chamberlin</a:t>
            </a:r>
            <a:r>
              <a:rPr lang="fr-FR" dirty="0"/>
              <a:t> – 1930 )</a:t>
            </a:r>
          </a:p>
          <a:p>
            <a:r>
              <a:rPr lang="fr-FR" dirty="0"/>
              <a:t>1980 : Baumol =&gt; idée de « Marché contestable » </a:t>
            </a:r>
          </a:p>
          <a:p>
            <a:pPr marL="0" indent="0">
              <a:buNone/>
            </a:pPr>
            <a:r>
              <a:rPr lang="fr-FR" dirty="0"/>
              <a:t>( la concurrence est sauvegardée s’il n’y a aucune entrave à l’entrée / sortie du marché )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2831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AFBE6F-1E83-41EE-8C02-1EFC99677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II/ Les formes de chômage. </a:t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35C168-9C7F-46F5-99EF-BB86E55E7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Chômage de longue durée </a:t>
            </a:r>
          </a:p>
          <a:p>
            <a:r>
              <a:rPr lang="fr-FR" dirty="0"/>
              <a:t>Chômage conjoncturel </a:t>
            </a:r>
          </a:p>
          <a:p>
            <a:r>
              <a:rPr lang="fr-FR" dirty="0"/>
              <a:t>Chômage structurel </a:t>
            </a:r>
          </a:p>
          <a:p>
            <a:r>
              <a:rPr lang="fr-FR" dirty="0"/>
              <a:t>Chômage technique</a:t>
            </a:r>
          </a:p>
          <a:p>
            <a:r>
              <a:rPr lang="fr-FR" dirty="0"/>
              <a:t>Chômage partiel</a:t>
            </a:r>
          </a:p>
          <a:p>
            <a:r>
              <a:rPr lang="fr-FR" dirty="0"/>
              <a:t>Chômage frictionnel ( </a:t>
            </a:r>
            <a:r>
              <a:rPr lang="fr-FR" dirty="0" err="1"/>
              <a:t>cf</a:t>
            </a:r>
            <a:r>
              <a:rPr lang="fr-FR" dirty="0"/>
              <a:t> exemple précédent )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Théorie économique : Approche Néo – Classique ou Keynésienne? </a:t>
            </a:r>
          </a:p>
        </p:txBody>
      </p:sp>
    </p:spTree>
    <p:extLst>
      <p:ext uri="{BB962C8B-B14F-4D97-AF65-F5344CB8AC3E}">
        <p14:creationId xmlns:p14="http://schemas.microsoft.com/office/powerpoint/2010/main" val="1302463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89558B-C652-4958-ADE9-FAE1A33D9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chômage involontaire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B98D76-7807-4482-ACFD-DFE9D6B38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Crise des années 1930 </a:t>
            </a:r>
          </a:p>
          <a:p>
            <a:endParaRPr lang="fr-FR" dirty="0"/>
          </a:p>
          <a:p>
            <a:r>
              <a:rPr lang="fr-FR" dirty="0"/>
              <a:t>1930 : JM Keynes répond par l’idée :</a:t>
            </a:r>
          </a:p>
          <a:p>
            <a:pPr lvl="1"/>
            <a:r>
              <a:rPr lang="fr-FR" sz="4400" dirty="0"/>
              <a:t>Augmentation de la demande pour relancer la production et donc la demande de travailleurs. </a:t>
            </a:r>
          </a:p>
          <a:p>
            <a:pPr lvl="1"/>
            <a:r>
              <a:rPr lang="fr-FR" dirty="0"/>
              <a:t>Rem: Théorie à mettre en relation par la suite avec le chapitre sur les théories financières . Inflation / Déflation . </a:t>
            </a:r>
          </a:p>
        </p:txBody>
      </p:sp>
    </p:spTree>
    <p:extLst>
      <p:ext uri="{BB962C8B-B14F-4D97-AF65-F5344CB8AC3E}">
        <p14:creationId xmlns:p14="http://schemas.microsoft.com/office/powerpoint/2010/main" val="4077019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08EBA7-D1FA-4736-AF3C-D361ACE5F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III / Théorie </a:t>
            </a:r>
            <a:r>
              <a:rPr lang="fr-FR" dirty="0" err="1">
                <a:solidFill>
                  <a:srgbClr val="FF0000"/>
                </a:solidFill>
              </a:rPr>
              <a:t>Keynesienne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9CB608-AB1C-434B-BAD8-7587913CE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La famille Müller : Helga, John + les enfants </a:t>
            </a:r>
            <a:r>
              <a:rPr lang="fr-FR" dirty="0" err="1"/>
              <a:t>Riri</a:t>
            </a:r>
            <a:r>
              <a:rPr lang="fr-FR" dirty="0"/>
              <a:t>, Fifi et Loulou</a:t>
            </a:r>
          </a:p>
          <a:p>
            <a:r>
              <a:rPr lang="fr-FR" dirty="0"/>
              <a:t>C’est l’été : Comment vont s’organiser les vacances ? </a:t>
            </a:r>
          </a:p>
          <a:p>
            <a:endParaRPr lang="fr-FR" dirty="0"/>
          </a:p>
          <a:p>
            <a:pPr lvl="1"/>
            <a:r>
              <a:rPr lang="fr-FR" dirty="0"/>
              <a:t>Vacances à la maison ou à la plage ? </a:t>
            </a:r>
          </a:p>
          <a:p>
            <a:pPr lvl="1"/>
            <a:r>
              <a:rPr lang="fr-FR" dirty="0"/>
              <a:t>Achat de glaces tous les soirs ou 1 seule fois par semaine ? 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Si Helga et John ont plus d’argent à dépenser , ils achèteront plus et donc ils achèteront plus de glaces . Si toutes les familles réagissent de même , le glacier du bord de mer «  </a:t>
            </a:r>
            <a:r>
              <a:rPr lang="fr-FR" dirty="0" err="1"/>
              <a:t>Sea</a:t>
            </a:r>
            <a:r>
              <a:rPr lang="fr-FR" dirty="0"/>
              <a:t>-freeze » aura plus de glaces à servir et </a:t>
            </a:r>
            <a:r>
              <a:rPr lang="fr-FR" dirty="0">
                <a:highlight>
                  <a:srgbClr val="FFFF00"/>
                </a:highlight>
              </a:rPr>
              <a:t>embauchera une personne </a:t>
            </a:r>
            <a:r>
              <a:rPr lang="fr-FR" dirty="0"/>
              <a:t>de plus pour l’aider . </a:t>
            </a:r>
          </a:p>
          <a:p>
            <a:pPr marL="457200" lvl="1" indent="0">
              <a:buNone/>
            </a:pPr>
            <a:r>
              <a:rPr lang="fr-FR" dirty="0">
                <a:solidFill>
                  <a:srgbClr val="FF0000"/>
                </a:solidFill>
                <a:highlight>
                  <a:srgbClr val="00FFFF"/>
                </a:highlight>
              </a:rPr>
              <a:t>Ici : Une personne est passée du statut de « chômeur » à « actif » grâce à l’augmentation de la demande selon la théorie de Keynes. </a:t>
            </a:r>
          </a:p>
          <a:p>
            <a:pPr marL="457200" lvl="1" indent="0">
              <a:buNone/>
            </a:pPr>
            <a:endParaRPr lang="fr-FR" dirty="0">
              <a:solidFill>
                <a:srgbClr val="FF0000"/>
              </a:solidFill>
              <a:highlight>
                <a:srgbClr val="00FFFF"/>
              </a:highlight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8953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E869A-44C2-4C3C-B4C0-3C78F76ED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IV/ Relation de travail ( I 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558F1-0B08-4865-8DA2-A6EB2BC5C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ighlight>
                  <a:srgbClr val="FFFF00"/>
                </a:highlight>
              </a:rPr>
              <a:t>Le facteur travail est hétérogène </a:t>
            </a:r>
          </a:p>
          <a:p>
            <a:r>
              <a:rPr lang="fr-FR" dirty="0"/>
              <a:t>1970 : deux marchés du travail , selon </a:t>
            </a:r>
            <a:r>
              <a:rPr lang="fr-FR" dirty="0" err="1"/>
              <a:t>Piore</a:t>
            </a:r>
            <a:r>
              <a:rPr lang="fr-FR" dirty="0"/>
              <a:t> et </a:t>
            </a:r>
            <a:r>
              <a:rPr lang="fr-FR" dirty="0" err="1"/>
              <a:t>Doeringer</a:t>
            </a:r>
            <a:r>
              <a:rPr lang="fr-FR" dirty="0"/>
              <a:t> </a:t>
            </a:r>
          </a:p>
          <a:p>
            <a:endParaRPr lang="fr-FR" dirty="0"/>
          </a:p>
          <a:p>
            <a:r>
              <a:rPr lang="fr-FR" dirty="0"/>
              <a:t>Marché primaire </a:t>
            </a:r>
          </a:p>
          <a:p>
            <a:pPr lvl="1"/>
            <a:r>
              <a:rPr lang="fr-FR" dirty="0"/>
              <a:t>Emplois stables, bien rémunérés, protégés</a:t>
            </a:r>
          </a:p>
          <a:p>
            <a:r>
              <a:rPr lang="fr-FR" dirty="0"/>
              <a:t>Marché secondaire </a:t>
            </a:r>
          </a:p>
          <a:p>
            <a:pPr lvl="1"/>
            <a:r>
              <a:rPr lang="fr-FR" dirty="0"/>
              <a:t>Emplois précaires , peu qualifiés , mal rémunérés</a:t>
            </a:r>
          </a:p>
          <a:p>
            <a:pPr marL="457200" lvl="1" indent="0">
              <a:buNone/>
            </a:pPr>
            <a:r>
              <a:rPr lang="fr-FR" dirty="0"/>
              <a:t>THEORIE =&gt; c’est dû la rigidité des salaires et car le marché du travail est surprotégé. 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690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52AA6F-FF56-4BED-978F-330CEF094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V/ Institutionnalisation de la relation de travail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9EEBA8-5C96-4418-A04D-988ADA94F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Le relation salariale est formalisée par </a:t>
            </a:r>
          </a:p>
          <a:p>
            <a:pPr marL="0" indent="0">
              <a:buNone/>
            </a:pPr>
            <a:r>
              <a:rPr lang="fr-FR" dirty="0"/>
              <a:t>Contrat de travail – tacite – ou écrit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Dimension marchande </a:t>
            </a:r>
          </a:p>
          <a:p>
            <a:pPr marL="0" indent="0">
              <a:buNone/>
            </a:pPr>
            <a:r>
              <a:rPr lang="fr-FR" dirty="0"/>
              <a:t>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Normes et institutions </a:t>
            </a:r>
          </a:p>
        </p:txBody>
      </p:sp>
    </p:spTree>
    <p:extLst>
      <p:ext uri="{BB962C8B-B14F-4D97-AF65-F5344CB8AC3E}">
        <p14:creationId xmlns:p14="http://schemas.microsoft.com/office/powerpoint/2010/main" val="4238743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8FFC8E-6E20-4E65-85B3-60C9C4031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A/ Les pouvoirs publics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0A4E74-AD13-4D4E-949E-58DE59DD7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Mouvement ouvrier – 19</a:t>
            </a:r>
            <a:r>
              <a:rPr lang="fr-FR" baseline="30000" dirty="0"/>
              <a:t>e</a:t>
            </a:r>
            <a:r>
              <a:rPr lang="fr-FR" dirty="0"/>
              <a:t> Siècle 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>
                <a:highlight>
                  <a:srgbClr val="FFFF00"/>
                </a:highlight>
              </a:rPr>
              <a:t>Etat encadre la relation employeur / salarié </a:t>
            </a:r>
          </a:p>
          <a:p>
            <a:pPr>
              <a:buFont typeface="Symbol" panose="05050102010706020507" pitchFamily="18" charset="2"/>
              <a:buChar char="Þ"/>
            </a:pPr>
            <a:endParaRPr lang="fr-FR" dirty="0">
              <a:highlight>
                <a:srgbClr val="FFFF00"/>
              </a:highlight>
            </a:endParaRPr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Durée du travail, congés payés , </a:t>
            </a:r>
            <a:r>
              <a:rPr lang="fr-FR" dirty="0" err="1"/>
              <a:t>salire</a:t>
            </a:r>
            <a:r>
              <a:rPr lang="fr-FR" dirty="0"/>
              <a:t> minimum ( 1958 en France ), convention collective applicable , contrat de travail. </a:t>
            </a:r>
          </a:p>
          <a:p>
            <a:pPr>
              <a:buFont typeface="Symbol" panose="05050102010706020507" pitchFamily="18" charset="2"/>
              <a:buChar char="Þ"/>
            </a:pPr>
            <a:endParaRPr lang="fr-FR" dirty="0"/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Idée du SMIC , selon Keynes, garantir un niveau de vie décent aux salariés . 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Un équilibre est à trouver afin de ne peut augmenter le chômage volontaire , ni décourager les entreprises à employer. </a:t>
            </a:r>
          </a:p>
        </p:txBody>
      </p:sp>
    </p:spTree>
    <p:extLst>
      <p:ext uri="{BB962C8B-B14F-4D97-AF65-F5344CB8AC3E}">
        <p14:creationId xmlns:p14="http://schemas.microsoft.com/office/powerpoint/2010/main" val="2719679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8711D-C6FE-4724-9DE5-B0B10DAD1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Conséquences sur le marché du travail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5A8357-8CB1-4A12-A120-070100D15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XXe Siècle : </a:t>
            </a:r>
          </a:p>
          <a:p>
            <a:pPr marL="0" indent="0">
              <a:buNone/>
            </a:pPr>
            <a:r>
              <a:rPr lang="fr-FR" dirty="0"/>
              <a:t>Régulation, droits =&gt; </a:t>
            </a:r>
            <a:r>
              <a:rPr lang="fr-FR" dirty="0">
                <a:highlight>
                  <a:srgbClr val="FFFF00"/>
                </a:highlight>
              </a:rPr>
              <a:t>prise en charge collective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du marché du travail et par conséquence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du chômage. </a:t>
            </a:r>
          </a:p>
        </p:txBody>
      </p:sp>
    </p:spTree>
    <p:extLst>
      <p:ext uri="{BB962C8B-B14F-4D97-AF65-F5344CB8AC3E}">
        <p14:creationId xmlns:p14="http://schemas.microsoft.com/office/powerpoint/2010/main" val="241866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5C76E7-8463-4ED0-A169-264B8DCBE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B/ Les partenaires sociaux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07514B-F0BC-49B8-A69F-B5B4B0473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XXe Siècle 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Syndicats de salariés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représentants des employeurs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Coopération et conflit entre les deux. </a:t>
            </a:r>
          </a:p>
          <a:p>
            <a:pPr marL="0" indent="0">
              <a:buNone/>
            </a:pPr>
            <a:r>
              <a:rPr lang="fr-FR" dirty="0"/>
              <a:t>Cf Ford : l’organisation du travail =&gt; croissance du pouvoir d’achat des salariés =&gt; consommation de masse dans un cadre éco. encadré et soutenu par l’Etat. </a:t>
            </a:r>
          </a:p>
        </p:txBody>
      </p:sp>
    </p:spTree>
    <p:extLst>
      <p:ext uri="{BB962C8B-B14F-4D97-AF65-F5344CB8AC3E}">
        <p14:creationId xmlns:p14="http://schemas.microsoft.com/office/powerpoint/2010/main" val="8433846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DCBB58-D42B-43E8-8EDE-10622E442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B/ Les partenaires sociaux II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FC1346-6019-4FEA-B131-7E98AD34A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Décentralisation </a:t>
            </a:r>
          </a:p>
          <a:p>
            <a:pPr lvl="1"/>
            <a:r>
              <a:rPr lang="fr-FR" dirty="0"/>
              <a:t>accords d’entreprise ( </a:t>
            </a:r>
            <a:r>
              <a:rPr lang="fr-FR" dirty="0" err="1"/>
              <a:t>exp</a:t>
            </a:r>
            <a:r>
              <a:rPr lang="fr-FR" dirty="0"/>
              <a:t>. Accroissement du temps de travail ( temporaire ou de longue durée ) + modification des conditions de travail pour une branche donnée )</a:t>
            </a:r>
          </a:p>
          <a:p>
            <a:endParaRPr lang="fr-FR" dirty="0"/>
          </a:p>
          <a:p>
            <a:r>
              <a:rPr lang="fr-FR" dirty="0"/>
              <a:t>Individualisation </a:t>
            </a:r>
          </a:p>
          <a:p>
            <a:pPr lvl="1"/>
            <a:r>
              <a:rPr lang="fr-FR" dirty="0"/>
              <a:t>Cela peut avoir un effet sur les salaires et les conditions de travail. </a:t>
            </a:r>
          </a:p>
          <a:p>
            <a:pPr lvl="1">
              <a:buFont typeface="Symbol" panose="05050102010706020507" pitchFamily="18" charset="2"/>
              <a:buChar char="Þ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9893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CB4B13-A828-40DE-9EF4-236B7A15C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Constitution française :</a:t>
            </a:r>
          </a:p>
          <a:p>
            <a:pPr marL="0" indent="0">
              <a:buNone/>
            </a:pP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« Chacun a le devoir de </a:t>
            </a:r>
            <a:r>
              <a:rPr lang="fr-F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travailler</a:t>
            </a: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et le </a:t>
            </a:r>
            <a:r>
              <a:rPr lang="fr-F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droit</a:t>
            </a: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d'obtenir un </a:t>
            </a:r>
            <a:r>
              <a:rPr lang="fr-F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emploi</a:t>
            </a: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Nul ne peut être lésé, dans son </a:t>
            </a:r>
            <a:r>
              <a:rPr lang="fr-F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travail</a:t>
            </a: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ou son </a:t>
            </a:r>
            <a:r>
              <a:rPr lang="fr-F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emploi</a:t>
            </a:r>
            <a:r>
              <a:rPr lang="fr-F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en raison de ses origines, de ses opinions ou de ses croyances. »</a:t>
            </a:r>
          </a:p>
          <a:p>
            <a:pPr marL="0" indent="0">
              <a:buNone/>
            </a:pPr>
            <a:endParaRPr lang="fr-F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fr-FR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fr-F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20842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1499</Words>
  <Application>Microsoft Office PowerPoint</Application>
  <PresentationFormat>Grand écran</PresentationFormat>
  <Paragraphs>175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2" baseType="lpstr">
      <vt:lpstr>Arial</vt:lpstr>
      <vt:lpstr>Arial</vt:lpstr>
      <vt:lpstr>Calibri</vt:lpstr>
      <vt:lpstr>Calibri Light</vt:lpstr>
      <vt:lpstr>Symbol</vt:lpstr>
      <vt:lpstr>Wingdings</vt:lpstr>
      <vt:lpstr>Thème Office</vt:lpstr>
      <vt:lpstr>Le Chômage</vt:lpstr>
      <vt:lpstr>Le chômage</vt:lpstr>
      <vt:lpstr>Présentation PowerPoint</vt:lpstr>
      <vt:lpstr>Définition du mot « CHÔMAGE »</vt:lpstr>
      <vt:lpstr>*Définition du mot « POUVOIR D’ACHAT »</vt:lpstr>
      <vt:lpstr>*La variation de pouvoir d’achat</vt:lpstr>
      <vt:lpstr>Chômage : les économistes en disent quoi? </vt:lpstr>
      <vt:lpstr>I/ Le Chômage : approche néo – classique (1)</vt:lpstr>
      <vt:lpstr>Concurrence pure et parfaite ?</vt:lpstr>
      <vt:lpstr>Concurrence pure et parfaite* ( partie II )</vt:lpstr>
      <vt:lpstr>I/ Le marché du travail : approche néo-classique ( 2)</vt:lpstr>
      <vt:lpstr>II/ Le chômage : pourquoi ?</vt:lpstr>
      <vt:lpstr>III/ Le chômage : pourquoi ?</vt:lpstr>
      <vt:lpstr>Chômage frictionnel</vt:lpstr>
      <vt:lpstr>Concurrence imparfaite </vt:lpstr>
      <vt:lpstr>II/ Les formes de chômage.  </vt:lpstr>
      <vt:lpstr>Le chômage involontaire </vt:lpstr>
      <vt:lpstr>III / Théorie Keynesienne</vt:lpstr>
      <vt:lpstr>IV/ Relation de travail ( I )</vt:lpstr>
      <vt:lpstr>V/ Institutionnalisation de la relation de travail</vt:lpstr>
      <vt:lpstr>A/ Les pouvoirs publics </vt:lpstr>
      <vt:lpstr>Conséquences sur le marché du travail</vt:lpstr>
      <vt:lpstr>B/ Les partenaires sociaux </vt:lpstr>
      <vt:lpstr>B/ Les partenaires sociaux II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Chômage</dc:title>
  <dc:creator>Christine CHILDS</dc:creator>
  <cp:lastModifiedBy>Christine CHILDS</cp:lastModifiedBy>
  <cp:revision>27</cp:revision>
  <dcterms:created xsi:type="dcterms:W3CDTF">2020-09-26T18:40:38Z</dcterms:created>
  <dcterms:modified xsi:type="dcterms:W3CDTF">2020-09-27T13:04:40Z</dcterms:modified>
</cp:coreProperties>
</file>